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63" r:id="rId2"/>
    <p:sldMasterId id="2147483664" r:id="rId3"/>
    <p:sldMasterId id="2147483716" r:id="rId4"/>
    <p:sldMasterId id="2147483721" r:id="rId5"/>
  </p:sldMasterIdLst>
  <p:sldIdLst>
    <p:sldId id="256" r:id="rId6"/>
    <p:sldId id="328" r:id="rId7"/>
    <p:sldId id="327" r:id="rId8"/>
    <p:sldId id="402" r:id="rId9"/>
    <p:sldId id="403" r:id="rId10"/>
    <p:sldId id="404" r:id="rId11"/>
    <p:sldId id="361" r:id="rId12"/>
    <p:sldId id="257" r:id="rId13"/>
    <p:sldId id="258" r:id="rId14"/>
    <p:sldId id="259" r:id="rId15"/>
    <p:sldId id="329" r:id="rId16"/>
    <p:sldId id="260" r:id="rId17"/>
    <p:sldId id="261" r:id="rId18"/>
    <p:sldId id="262" r:id="rId19"/>
    <p:sldId id="348" r:id="rId20"/>
    <p:sldId id="263" r:id="rId21"/>
    <p:sldId id="377" r:id="rId22"/>
    <p:sldId id="367" r:id="rId23"/>
    <p:sldId id="264" r:id="rId24"/>
    <p:sldId id="269" r:id="rId25"/>
    <p:sldId id="380" r:id="rId26"/>
    <p:sldId id="268" r:id="rId27"/>
    <p:sldId id="378" r:id="rId28"/>
    <p:sldId id="266" r:id="rId29"/>
    <p:sldId id="265" r:id="rId30"/>
    <p:sldId id="267" r:id="rId31"/>
    <p:sldId id="379" r:id="rId32"/>
    <p:sldId id="271" r:id="rId33"/>
    <p:sldId id="272" r:id="rId34"/>
    <p:sldId id="335" r:id="rId35"/>
    <p:sldId id="336" r:id="rId36"/>
    <p:sldId id="330" r:id="rId37"/>
    <p:sldId id="270" r:id="rId38"/>
    <p:sldId id="368" r:id="rId39"/>
    <p:sldId id="274" r:id="rId40"/>
    <p:sldId id="360" r:id="rId41"/>
    <p:sldId id="275" r:id="rId42"/>
    <p:sldId id="276" r:id="rId43"/>
    <p:sldId id="398" r:id="rId44"/>
    <p:sldId id="399" r:id="rId45"/>
    <p:sldId id="281" r:id="rId46"/>
    <p:sldId id="370" r:id="rId47"/>
    <p:sldId id="400" r:id="rId48"/>
    <p:sldId id="339" r:id="rId49"/>
    <p:sldId id="277" r:id="rId50"/>
    <p:sldId id="374" r:id="rId51"/>
    <p:sldId id="376" r:id="rId52"/>
    <p:sldId id="375" r:id="rId53"/>
    <p:sldId id="278" r:id="rId54"/>
    <p:sldId id="385" r:id="rId55"/>
    <p:sldId id="279" r:id="rId56"/>
    <p:sldId id="310" r:id="rId57"/>
    <p:sldId id="280" r:id="rId58"/>
    <p:sldId id="383" r:id="rId59"/>
    <p:sldId id="384" r:id="rId60"/>
    <p:sldId id="282" r:id="rId61"/>
    <p:sldId id="340" r:id="rId62"/>
    <p:sldId id="334" r:id="rId63"/>
    <p:sldId id="369" r:id="rId64"/>
    <p:sldId id="284" r:id="rId65"/>
    <p:sldId id="312" r:id="rId66"/>
    <p:sldId id="314" r:id="rId67"/>
    <p:sldId id="319" r:id="rId68"/>
    <p:sldId id="321" r:id="rId69"/>
    <p:sldId id="320" r:id="rId70"/>
    <p:sldId id="322" r:id="rId71"/>
    <p:sldId id="343" r:id="rId72"/>
    <p:sldId id="323" r:id="rId73"/>
    <p:sldId id="344" r:id="rId74"/>
    <p:sldId id="341" r:id="rId75"/>
    <p:sldId id="324" r:id="rId76"/>
    <p:sldId id="363" r:id="rId77"/>
    <p:sldId id="401" r:id="rId78"/>
    <p:sldId id="331" r:id="rId79"/>
    <p:sldId id="364" r:id="rId80"/>
    <p:sldId id="365" r:id="rId81"/>
    <p:sldId id="286" r:id="rId82"/>
    <p:sldId id="288" r:id="rId83"/>
    <p:sldId id="290" r:id="rId84"/>
    <p:sldId id="289" r:id="rId85"/>
    <p:sldId id="394" r:id="rId86"/>
    <p:sldId id="395" r:id="rId87"/>
    <p:sldId id="291" r:id="rId88"/>
    <p:sldId id="337" r:id="rId89"/>
    <p:sldId id="292" r:id="rId90"/>
    <p:sldId id="396" r:id="rId91"/>
    <p:sldId id="347" r:id="rId92"/>
    <p:sldId id="362" r:id="rId93"/>
    <p:sldId id="386" r:id="rId94"/>
    <p:sldId id="387" r:id="rId95"/>
    <p:sldId id="392" r:id="rId96"/>
    <p:sldId id="393" r:id="rId97"/>
    <p:sldId id="388" r:id="rId98"/>
    <p:sldId id="389" r:id="rId99"/>
    <p:sldId id="405" r:id="rId100"/>
    <p:sldId id="390" r:id="rId101"/>
    <p:sldId id="391" r:id="rId102"/>
    <p:sldId id="293" r:id="rId103"/>
    <p:sldId id="294" r:id="rId104"/>
    <p:sldId id="352" r:id="rId105"/>
    <p:sldId id="353" r:id="rId106"/>
    <p:sldId id="354" r:id="rId107"/>
    <p:sldId id="355" r:id="rId108"/>
    <p:sldId id="356" r:id="rId109"/>
    <p:sldId id="358" r:id="rId110"/>
    <p:sldId id="306" r:id="rId111"/>
    <p:sldId id="357" r:id="rId112"/>
    <p:sldId id="359" r:id="rId113"/>
    <p:sldId id="299" r:id="rId114"/>
    <p:sldId id="300" r:id="rId115"/>
    <p:sldId id="301" r:id="rId116"/>
    <p:sldId id="302" r:id="rId117"/>
    <p:sldId id="325" r:id="rId118"/>
    <p:sldId id="345" r:id="rId119"/>
    <p:sldId id="346" r:id="rId120"/>
    <p:sldId id="382" r:id="rId121"/>
    <p:sldId id="303" r:id="rId1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99FF"/>
    <a:srgbClr val="FF66CC"/>
    <a:srgbClr val="339933"/>
    <a:srgbClr val="FFCC00"/>
    <a:srgbClr val="FFFF00"/>
    <a:srgbClr val="F8F8F8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53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viewProps" Target="view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</p:grpSp>
      <p:sp>
        <p:nvSpPr>
          <p:cNvPr id="2780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80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26B61BC1-0752-439E-AF2E-2175EC6B7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20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F589DE-DEF3-4F11-B3C9-360E9D1BE5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976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72D14-0BC3-449E-8FF5-782F885B7B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91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Τίτλος και Πίνακ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ίνακα"/>
          <p:cNvSpPr>
            <a:spLocks noGrp="1"/>
          </p:cNvSpPr>
          <p:nvPr>
            <p:ph type="tbl" idx="1"/>
          </p:nvPr>
        </p:nvSpPr>
        <p:spPr>
          <a:xfrm>
            <a:off x="301625" y="1600200"/>
            <a:ext cx="8540750" cy="4498975"/>
          </a:xfrm>
        </p:spPr>
        <p:txBody>
          <a:bodyPr/>
          <a:lstStyle/>
          <a:p>
            <a:pPr lvl="0"/>
            <a:endParaRPr lang="el-GR" noProof="0" smtClean="0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C750A-F5D5-4A84-ADB5-DE734C845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45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9B497-7ED3-433C-8D48-013181DB0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06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805D56-997F-4FAC-93BC-E8E2E4FB8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484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A23EBD-983E-4BAB-AA1F-9A8FE60FB6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447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0D4F3C-2F8F-4CE0-BE4F-473F42D4BB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1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0C7A1-778E-44D2-B538-EA853BF2E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841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CA0AEA-CEB3-4DE4-92FA-F45F34F2D3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14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DC4E5-E662-465D-AE1E-32592CF312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88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FA662-68E8-4265-9EF5-D44F6F8357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0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14F67-3410-4B0B-A5A6-FBDC1683F9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112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ED11A8-7EC8-439E-99DD-209ACD899A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388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5B4A3-D004-4054-9449-666FC8A5D4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900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1A839-ABEF-4297-AAD8-A2DA785614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9666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8F07A-62BE-4AED-998E-089D4FB6FC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8538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72315-FFB2-45C1-BFC3-6B8D5B7F4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685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98DF3-5B64-4094-B2EF-0DA185B2CDC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69418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425567-0BFE-4EFA-91B1-24FDB4748A1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46216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A4F54C-D9AF-4179-904C-D92035F0040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16866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20C5D-D59C-4B68-8432-181D242E67C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5400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324C3-F9DF-46ED-BA26-6A945658A5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383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D14D8-7DC4-43BC-8D2F-4E10A3BC046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024818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2AA31-1D72-4ADA-8CAA-136DDB7636D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613508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9FCE0-341B-4064-A4A3-680F63B7E84C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2513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70AFFD-05B8-4600-80DE-66FD67A8547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0143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97AAA-4574-4D6B-8524-6ED67C0D8A2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2412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68C83-3E1A-4630-B423-187633C1954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50403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7DF23-9942-4345-8EA0-B9B49A6D9E3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64463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3890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4914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355154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880017-706A-4E9C-B883-C597E7D1A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766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1760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803207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01770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8285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5376005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10689024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49568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015888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l-GR" sz="2400">
              <a:latin typeface="Times New Roman" pitchFamily="18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l-GR" sz="2400">
              <a:latin typeface="Times New Roman" pitchFamily="18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endParaRPr lang="el-GR"/>
          </a:p>
        </p:txBody>
      </p:sp>
      <p:sp>
        <p:nvSpPr>
          <p:cNvPr id="39629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el-GR"/>
              <a:t>Click to edit Master title style</a:t>
            </a:r>
          </a:p>
        </p:txBody>
      </p:sp>
      <p:sp>
        <p:nvSpPr>
          <p:cNvPr id="39629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el-GR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C00EF3D-B965-43DD-AE7C-F69F32DCEA1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619316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83A92-8C1F-4DF9-A76D-DA2F3FED5FB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569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2E4945-68EE-4361-AA1A-7880517FE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5674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64C93-BB56-4A03-88A6-DB227A660DA6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2953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DDD02-2A00-4AA0-96D7-0D58D975C9A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22526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18E85-C3CC-455C-B1FB-8D994763E0B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5366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16ED0-77EF-4BFE-AC47-D49558EA823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96928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1AAA0F-954C-4337-BD3F-C3ED23EDB4D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655929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94A657-1583-4EF0-BF35-4EE414DFDA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36246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0E466-7D50-4ECB-8922-01E4866FB2D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04956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85911-65F9-4700-A3E2-C229622778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83775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5D077-E9A3-4A3D-AD5B-C196FCDBEFF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2383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94DCD4-44B1-4B33-90AA-1DD538D3D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85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BB6E9-1742-4BE7-AD92-DDACF338B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46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015DC-EE97-463C-9B13-F214B8C2D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3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smtClean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BA293E-C5DC-4775-B30B-020F2460A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11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52546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26628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/>
                <a:ahLst/>
                <a:cxnLst>
                  <a:cxn ang="0">
                    <a:pos x="950" y="85"/>
                  </a:cxn>
                  <a:cxn ang="0">
                    <a:pos x="628" y="438"/>
                  </a:cxn>
                  <a:cxn ang="0">
                    <a:pos x="66" y="471"/>
                  </a:cxn>
                  <a:cxn ang="0">
                    <a:pos x="0" y="627"/>
                  </a:cxn>
                  <a:cxn ang="0">
                    <a:pos x="372" y="1026"/>
                  </a:cxn>
                  <a:cxn ang="0">
                    <a:pos x="611" y="902"/>
                  </a:cxn>
                  <a:cxn ang="0">
                    <a:pos x="992" y="1085"/>
                  </a:cxn>
                  <a:cxn ang="0">
                    <a:pos x="1116" y="1339"/>
                  </a:cxn>
                  <a:cxn ang="0">
                    <a:pos x="1083" y="1450"/>
                  </a:cxn>
                  <a:cxn ang="0">
                    <a:pos x="1124" y="1659"/>
                  </a:cxn>
                  <a:cxn ang="0">
                    <a:pos x="1149" y="1999"/>
                  </a:cxn>
                  <a:cxn ang="0">
                    <a:pos x="1463" y="2110"/>
                  </a:cxn>
                  <a:cxn ang="0">
                    <a:pos x="1686" y="2025"/>
                  </a:cxn>
                  <a:cxn ang="0">
                    <a:pos x="1603" y="1777"/>
                  </a:cxn>
                  <a:cxn ang="0">
                    <a:pos x="1991" y="1555"/>
                  </a:cxn>
                  <a:cxn ang="0">
                    <a:pos x="2281" y="1542"/>
                  </a:cxn>
                  <a:cxn ang="0">
                    <a:pos x="2446" y="1359"/>
                  </a:cxn>
                  <a:cxn ang="0">
                    <a:pos x="2361" y="1001"/>
                  </a:cxn>
                  <a:cxn ang="0">
                    <a:pos x="2606" y="893"/>
                  </a:cxn>
                  <a:cxn ang="0">
                    <a:pos x="2815" y="454"/>
                  </a:cxn>
                  <a:cxn ang="0">
                    <a:pos x="2518" y="0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29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/>
                <a:ahLst/>
                <a:cxnLst>
                  <a:cxn ang="0">
                    <a:pos x="1423" y="65"/>
                  </a:cxn>
                  <a:cxn ang="0">
                    <a:pos x="1148" y="262"/>
                  </a:cxn>
                  <a:cxn ang="0">
                    <a:pos x="934" y="216"/>
                  </a:cxn>
                  <a:cxn ang="0">
                    <a:pos x="529" y="314"/>
                  </a:cxn>
                  <a:cxn ang="0">
                    <a:pos x="174" y="327"/>
                  </a:cxn>
                  <a:cxn ang="0">
                    <a:pos x="0" y="628"/>
                  </a:cxn>
                  <a:cxn ang="0">
                    <a:pos x="91" y="726"/>
                  </a:cxn>
                  <a:cxn ang="0">
                    <a:pos x="231" y="654"/>
                  </a:cxn>
                  <a:cxn ang="0">
                    <a:pos x="430" y="687"/>
                  </a:cxn>
                  <a:cxn ang="0">
                    <a:pos x="504" y="850"/>
                  </a:cxn>
                  <a:cxn ang="0">
                    <a:pos x="347" y="1020"/>
                  </a:cxn>
                  <a:cxn ang="0">
                    <a:pos x="529" y="1144"/>
                  </a:cxn>
                  <a:cxn ang="0">
                    <a:pos x="727" y="1105"/>
                  </a:cxn>
                  <a:cxn ang="0">
                    <a:pos x="901" y="1216"/>
                  </a:cxn>
                  <a:cxn ang="0">
                    <a:pos x="1256" y="1229"/>
                  </a:cxn>
                  <a:cxn ang="0">
                    <a:pos x="1611" y="1425"/>
                  </a:cxn>
                  <a:cxn ang="0">
                    <a:pos x="1694" y="1673"/>
                  </a:cxn>
                  <a:cxn ang="0">
                    <a:pos x="1619" y="2118"/>
                  </a:cxn>
                  <a:cxn ang="0">
                    <a:pos x="1694" y="2268"/>
                  </a:cxn>
                  <a:cxn ang="0">
                    <a:pos x="2132" y="2242"/>
                  </a:cxn>
                  <a:cxn ang="0">
                    <a:pos x="2289" y="2366"/>
                  </a:cxn>
                  <a:cxn ang="0">
                    <a:pos x="2594" y="2046"/>
                  </a:cxn>
                  <a:cxn ang="0">
                    <a:pos x="2537" y="1817"/>
                  </a:cxn>
                  <a:cxn ang="0">
                    <a:pos x="2818" y="1673"/>
                  </a:cxn>
                  <a:cxn ang="0">
                    <a:pos x="3016" y="1719"/>
                  </a:cxn>
                  <a:cxn ang="0">
                    <a:pos x="3280" y="1615"/>
                  </a:cxn>
                  <a:cxn ang="0">
                    <a:pos x="3405" y="1174"/>
                  </a:cxn>
                  <a:cxn ang="0">
                    <a:pos x="3643" y="922"/>
                  </a:cxn>
                  <a:cxn ang="0">
                    <a:pos x="3966" y="896"/>
                  </a:cxn>
                  <a:cxn ang="0">
                    <a:pos x="3908" y="733"/>
                  </a:cxn>
                  <a:cxn ang="0">
                    <a:pos x="3669" y="563"/>
                  </a:cxn>
                  <a:cxn ang="0">
                    <a:pos x="3817" y="210"/>
                  </a:cxn>
                  <a:cxn ang="0">
                    <a:pos x="3590" y="0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30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133" y="328"/>
                  </a:cxn>
                  <a:cxn ang="0">
                    <a:pos x="0" y="666"/>
                  </a:cxn>
                  <a:cxn ang="0">
                    <a:pos x="83" y="1221"/>
                  </a:cxn>
                  <a:cxn ang="0">
                    <a:pos x="413" y="1515"/>
                  </a:cxn>
                  <a:cxn ang="0">
                    <a:pos x="881" y="1700"/>
                  </a:cxn>
                  <a:cxn ang="0">
                    <a:pos x="1440" y="1651"/>
                  </a:cxn>
                  <a:cxn ang="0">
                    <a:pos x="1755" y="1940"/>
                  </a:cxn>
                  <a:cxn ang="0">
                    <a:pos x="1653" y="2126"/>
                  </a:cxn>
                  <a:cxn ang="0">
                    <a:pos x="1136" y="2142"/>
                  </a:cxn>
                  <a:cxn ang="0">
                    <a:pos x="911" y="2021"/>
                  </a:cxn>
                  <a:cxn ang="0">
                    <a:pos x="739" y="2142"/>
                  </a:cxn>
                  <a:cxn ang="0">
                    <a:pos x="954" y="2524"/>
                  </a:cxn>
                  <a:cxn ang="0">
                    <a:pos x="973" y="2905"/>
                  </a:cxn>
                  <a:cxn ang="0">
                    <a:pos x="1511" y="3107"/>
                  </a:cxn>
                  <a:cxn ang="0">
                    <a:pos x="1644" y="2922"/>
                  </a:cxn>
                  <a:cxn ang="0">
                    <a:pos x="2077" y="2797"/>
                  </a:cxn>
                  <a:cxn ang="0">
                    <a:pos x="2610" y="2962"/>
                  </a:cxn>
                  <a:cxn ang="0">
                    <a:pos x="3222" y="2812"/>
                  </a:cxn>
                  <a:cxn ang="0">
                    <a:pos x="3443" y="2922"/>
                  </a:cxn>
                  <a:cxn ang="0">
                    <a:pos x="3861" y="2648"/>
                  </a:cxn>
                  <a:cxn ang="0">
                    <a:pos x="4125" y="2311"/>
                  </a:cxn>
                  <a:cxn ang="0">
                    <a:pos x="4369" y="2318"/>
                  </a:cxn>
                  <a:cxn ang="0">
                    <a:pos x="4554" y="2445"/>
                  </a:cxn>
                  <a:cxn ang="0">
                    <a:pos x="5015" y="2142"/>
                  </a:cxn>
                  <a:cxn ang="0">
                    <a:pos x="5404" y="2185"/>
                  </a:cxn>
                  <a:cxn ang="0">
                    <a:pos x="5732" y="2069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31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/>
                <a:ahLst/>
                <a:cxnLst>
                  <a:cxn ang="0">
                    <a:pos x="240" y="0"/>
                  </a:cxn>
                  <a:cxn ang="0">
                    <a:pos x="0" y="336"/>
                  </a:cxn>
                  <a:cxn ang="0">
                    <a:pos x="82" y="821"/>
                  </a:cxn>
                  <a:cxn ang="0">
                    <a:pos x="243" y="873"/>
                  </a:cxn>
                  <a:cxn ang="0">
                    <a:pos x="473" y="1087"/>
                  </a:cxn>
                  <a:cxn ang="0">
                    <a:pos x="557" y="1441"/>
                  </a:cxn>
                  <a:cxn ang="0">
                    <a:pos x="839" y="1499"/>
                  </a:cxn>
                  <a:cxn ang="0">
                    <a:pos x="1258" y="1349"/>
                  </a:cxn>
                  <a:cxn ang="0">
                    <a:pos x="1307" y="1493"/>
                  </a:cxn>
                  <a:cxn ang="0">
                    <a:pos x="1621" y="1513"/>
                  </a:cxn>
                  <a:cxn ang="0">
                    <a:pos x="1862" y="1865"/>
                  </a:cxn>
                  <a:cxn ang="0">
                    <a:pos x="1668" y="2166"/>
                  </a:cxn>
                  <a:cxn ang="0">
                    <a:pos x="1308" y="2217"/>
                  </a:cxn>
                  <a:cxn ang="0">
                    <a:pos x="992" y="2172"/>
                  </a:cxn>
                  <a:cxn ang="0">
                    <a:pos x="903" y="2244"/>
                  </a:cxn>
                  <a:cxn ang="0">
                    <a:pos x="1008" y="2415"/>
                  </a:cxn>
                  <a:cxn ang="0">
                    <a:pos x="992" y="2538"/>
                  </a:cxn>
                  <a:cxn ang="0">
                    <a:pos x="1137" y="2760"/>
                  </a:cxn>
                  <a:cxn ang="0">
                    <a:pos x="1661" y="2623"/>
                  </a:cxn>
                  <a:cxn ang="0">
                    <a:pos x="1725" y="2492"/>
                  </a:cxn>
                  <a:cxn ang="0">
                    <a:pos x="1895" y="2551"/>
                  </a:cxn>
                  <a:cxn ang="0">
                    <a:pos x="2338" y="2448"/>
                  </a:cxn>
                  <a:cxn ang="0">
                    <a:pos x="2443" y="2714"/>
                  </a:cxn>
                  <a:cxn ang="0">
                    <a:pos x="2870" y="2541"/>
                  </a:cxn>
                  <a:cxn ang="0">
                    <a:pos x="3264" y="2591"/>
                  </a:cxn>
                  <a:cxn ang="0">
                    <a:pos x="3522" y="2427"/>
                  </a:cxn>
                  <a:cxn ang="0">
                    <a:pos x="3594" y="2081"/>
                  </a:cxn>
                  <a:cxn ang="0">
                    <a:pos x="4013" y="2087"/>
                  </a:cxn>
                  <a:cxn ang="0">
                    <a:pos x="4070" y="1924"/>
                  </a:cxn>
                  <a:cxn ang="0">
                    <a:pos x="4239" y="1931"/>
                  </a:cxn>
                  <a:cxn ang="0">
                    <a:pos x="4465" y="2094"/>
                  </a:cxn>
                  <a:cxn ang="0">
                    <a:pos x="4836" y="1814"/>
                  </a:cxn>
                  <a:cxn ang="0">
                    <a:pos x="5225" y="1785"/>
                  </a:cxn>
                  <a:cxn ang="0">
                    <a:pos x="5367" y="1571"/>
                  </a:cxn>
                  <a:cxn ang="0">
                    <a:pos x="5512" y="1585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32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/>
                <a:ahLst/>
                <a:cxnLst>
                  <a:cxn ang="0">
                    <a:pos x="139" y="0"/>
                  </a:cxn>
                  <a:cxn ang="0">
                    <a:pos x="210" y="233"/>
                  </a:cxn>
                  <a:cxn ang="0">
                    <a:pos x="159" y="643"/>
                  </a:cxn>
                  <a:cxn ang="0">
                    <a:pos x="454" y="771"/>
                  </a:cxn>
                  <a:cxn ang="0">
                    <a:pos x="605" y="1046"/>
                  </a:cxn>
                  <a:cxn ang="0">
                    <a:pos x="790" y="1189"/>
                  </a:cxn>
                  <a:cxn ang="0">
                    <a:pos x="540" y="1111"/>
                  </a:cxn>
                  <a:cxn ang="0">
                    <a:pos x="363" y="883"/>
                  </a:cxn>
                  <a:cxn ang="0">
                    <a:pos x="139" y="852"/>
                  </a:cxn>
                  <a:cxn ang="0">
                    <a:pos x="0" y="499"/>
                  </a:cxn>
                  <a:cxn ang="0">
                    <a:pos x="48" y="209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33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8" y="328"/>
                  </a:cxn>
                  <a:cxn ang="0">
                    <a:pos x="9" y="659"/>
                  </a:cxn>
                  <a:cxn ang="0">
                    <a:pos x="40" y="763"/>
                  </a:cxn>
                  <a:cxn ang="0">
                    <a:pos x="234" y="739"/>
                  </a:cxn>
                  <a:cxn ang="0">
                    <a:pos x="344" y="1055"/>
                  </a:cxn>
                  <a:cxn ang="0">
                    <a:pos x="579" y="1117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34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/>
                <a:ahLst/>
                <a:cxnLst>
                  <a:cxn ang="0">
                    <a:pos x="1118" y="0"/>
                  </a:cxn>
                  <a:cxn ang="0">
                    <a:pos x="1179" y="225"/>
                  </a:cxn>
                  <a:cxn ang="0">
                    <a:pos x="1393" y="339"/>
                  </a:cxn>
                  <a:cxn ang="0">
                    <a:pos x="1404" y="548"/>
                  </a:cxn>
                  <a:cxn ang="0">
                    <a:pos x="1342" y="732"/>
                  </a:cxn>
                  <a:cxn ang="0">
                    <a:pos x="1434" y="925"/>
                  </a:cxn>
                  <a:cxn ang="0">
                    <a:pos x="1455" y="1109"/>
                  </a:cxn>
                  <a:cxn ang="0">
                    <a:pos x="1311" y="1142"/>
                  </a:cxn>
                  <a:cxn ang="0">
                    <a:pos x="926" y="1384"/>
                  </a:cxn>
                  <a:cxn ang="0">
                    <a:pos x="975" y="1456"/>
                  </a:cxn>
                  <a:cxn ang="0">
                    <a:pos x="956" y="1624"/>
                  </a:cxn>
                  <a:cxn ang="0">
                    <a:pos x="782" y="1817"/>
                  </a:cxn>
                  <a:cxn ang="0">
                    <a:pos x="539" y="1978"/>
                  </a:cxn>
                  <a:cxn ang="0">
                    <a:pos x="152" y="2026"/>
                  </a:cxn>
                  <a:cxn ang="0">
                    <a:pos x="19" y="2251"/>
                  </a:cxn>
                  <a:cxn ang="0">
                    <a:pos x="0" y="2396"/>
                  </a:cxn>
                  <a:cxn ang="0">
                    <a:pos x="213" y="2179"/>
                  </a:cxn>
                  <a:cxn ang="0">
                    <a:pos x="629" y="2090"/>
                  </a:cxn>
                  <a:cxn ang="0">
                    <a:pos x="894" y="1906"/>
                  </a:cxn>
                  <a:cxn ang="0">
                    <a:pos x="1230" y="1986"/>
                  </a:cxn>
                  <a:cxn ang="0">
                    <a:pos x="1668" y="1906"/>
                  </a:cxn>
                  <a:cxn ang="0">
                    <a:pos x="1983" y="1745"/>
                  </a:cxn>
                  <a:cxn ang="0">
                    <a:pos x="2014" y="1600"/>
                  </a:cxn>
                  <a:cxn ang="0">
                    <a:pos x="2237" y="1496"/>
                  </a:cxn>
                  <a:cxn ang="0">
                    <a:pos x="2359" y="1552"/>
                  </a:cxn>
                  <a:cxn ang="0">
                    <a:pos x="2471" y="1479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35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/>
                <a:ahLst/>
                <a:cxnLst>
                  <a:cxn ang="0">
                    <a:pos x="620" y="155"/>
                  </a:cxn>
                  <a:cxn ang="0">
                    <a:pos x="421" y="155"/>
                  </a:cxn>
                  <a:cxn ang="0">
                    <a:pos x="205" y="507"/>
                  </a:cxn>
                  <a:cxn ang="0">
                    <a:pos x="0" y="673"/>
                  </a:cxn>
                  <a:cxn ang="0">
                    <a:pos x="487" y="783"/>
                  </a:cxn>
                  <a:cxn ang="0">
                    <a:pos x="425" y="1009"/>
                  </a:cxn>
                  <a:cxn ang="0">
                    <a:pos x="617" y="1086"/>
                  </a:cxn>
                  <a:cxn ang="0">
                    <a:pos x="498" y="1349"/>
                  </a:cxn>
                  <a:cxn ang="0">
                    <a:pos x="961" y="1035"/>
                  </a:cxn>
                  <a:cxn ang="0">
                    <a:pos x="926" y="776"/>
                  </a:cxn>
                  <a:cxn ang="0">
                    <a:pos x="1181" y="749"/>
                  </a:cxn>
                  <a:cxn ang="0">
                    <a:pos x="1399" y="601"/>
                  </a:cxn>
                  <a:cxn ang="0">
                    <a:pos x="1315" y="416"/>
                  </a:cxn>
                  <a:cxn ang="0">
                    <a:pos x="1341" y="196"/>
                  </a:cxn>
                  <a:cxn ang="0">
                    <a:pos x="1171" y="164"/>
                  </a:cxn>
                  <a:cxn ang="0">
                    <a:pos x="928" y="0"/>
                  </a:cxn>
                  <a:cxn ang="0">
                    <a:pos x="620" y="155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36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/>
                <a:ahLst/>
                <a:cxnLst>
                  <a:cxn ang="0">
                    <a:pos x="719" y="183"/>
                  </a:cxn>
                  <a:cxn ang="0">
                    <a:pos x="760" y="33"/>
                  </a:cxn>
                  <a:cxn ang="0">
                    <a:pos x="884" y="0"/>
                  </a:cxn>
                  <a:cxn ang="0">
                    <a:pos x="983" y="78"/>
                  </a:cxn>
                  <a:cxn ang="0">
                    <a:pos x="1082" y="248"/>
                  </a:cxn>
                  <a:cxn ang="0">
                    <a:pos x="1256" y="229"/>
                  </a:cxn>
                  <a:cxn ang="0">
                    <a:pos x="1248" y="359"/>
                  </a:cxn>
                  <a:cxn ang="0">
                    <a:pos x="1016" y="431"/>
                  </a:cxn>
                  <a:cxn ang="0">
                    <a:pos x="879" y="417"/>
                  </a:cxn>
                  <a:cxn ang="0">
                    <a:pos x="719" y="481"/>
                  </a:cxn>
                  <a:cxn ang="0">
                    <a:pos x="591" y="633"/>
                  </a:cxn>
                  <a:cxn ang="0">
                    <a:pos x="423" y="537"/>
                  </a:cxn>
                  <a:cxn ang="0">
                    <a:pos x="256" y="810"/>
                  </a:cxn>
                  <a:cxn ang="0">
                    <a:pos x="66" y="764"/>
                  </a:cxn>
                  <a:cxn ang="0">
                    <a:pos x="0" y="601"/>
                  </a:cxn>
                  <a:cxn ang="0">
                    <a:pos x="157" y="483"/>
                  </a:cxn>
                  <a:cxn ang="0">
                    <a:pos x="248" y="281"/>
                  </a:cxn>
                  <a:cxn ang="0">
                    <a:pos x="438" y="150"/>
                  </a:cxn>
                  <a:cxn ang="0">
                    <a:pos x="719" y="189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37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/>
                <a:ahLst/>
                <a:cxnLst>
                  <a:cxn ang="0">
                    <a:pos x="2838" y="16"/>
                  </a:cxn>
                  <a:cxn ang="0">
                    <a:pos x="2493" y="0"/>
                  </a:cxn>
                  <a:cxn ang="0">
                    <a:pos x="2278" y="81"/>
                  </a:cxn>
                  <a:cxn ang="0">
                    <a:pos x="1936" y="44"/>
                  </a:cxn>
                  <a:cxn ang="0">
                    <a:pos x="1739" y="354"/>
                  </a:cxn>
                  <a:cxn ang="0">
                    <a:pos x="1600" y="212"/>
                  </a:cxn>
                  <a:cxn ang="0">
                    <a:pos x="1352" y="308"/>
                  </a:cxn>
                  <a:cxn ang="0">
                    <a:pos x="1445" y="515"/>
                  </a:cxn>
                  <a:cxn ang="0">
                    <a:pos x="1072" y="412"/>
                  </a:cxn>
                  <a:cxn ang="0">
                    <a:pos x="888" y="540"/>
                  </a:cxn>
                  <a:cxn ang="0">
                    <a:pos x="0" y="660"/>
                  </a:cxn>
                  <a:cxn ang="0">
                    <a:pos x="288" y="788"/>
                  </a:cxn>
                  <a:cxn ang="0">
                    <a:pos x="1040" y="676"/>
                  </a:cxn>
                  <a:cxn ang="0">
                    <a:pos x="1272" y="748"/>
                  </a:cxn>
                  <a:cxn ang="0">
                    <a:pos x="2096" y="691"/>
                  </a:cxn>
                  <a:cxn ang="0">
                    <a:pos x="2320" y="748"/>
                  </a:cxn>
                  <a:cxn ang="0">
                    <a:pos x="2456" y="596"/>
                  </a:cxn>
                  <a:cxn ang="0">
                    <a:pos x="2712" y="716"/>
                  </a:cxn>
                  <a:cxn ang="0">
                    <a:pos x="2716" y="339"/>
                  </a:cxn>
                  <a:cxn ang="0">
                    <a:pos x="2848" y="258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38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6" y="313"/>
                  </a:cxn>
                  <a:cxn ang="0">
                    <a:pos x="106" y="634"/>
                  </a:cxn>
                  <a:cxn ang="0">
                    <a:pos x="268" y="854"/>
                  </a:cxn>
                  <a:cxn ang="0">
                    <a:pos x="278" y="577"/>
                  </a:cxn>
                  <a:cxn ang="0">
                    <a:pos x="238" y="400"/>
                  </a:cxn>
                  <a:cxn ang="0">
                    <a:pos x="319" y="240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39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/>
                <a:ahLst/>
                <a:cxnLst>
                  <a:cxn ang="0">
                    <a:pos x="504" y="0"/>
                  </a:cxn>
                  <a:cxn ang="0">
                    <a:pos x="320" y="61"/>
                  </a:cxn>
                  <a:cxn ang="0">
                    <a:pos x="238" y="109"/>
                  </a:cxn>
                  <a:cxn ang="0">
                    <a:pos x="144" y="216"/>
                  </a:cxn>
                  <a:cxn ang="0">
                    <a:pos x="0" y="392"/>
                  </a:cxn>
                  <a:cxn ang="0">
                    <a:pos x="360" y="263"/>
                  </a:cxn>
                  <a:cxn ang="0">
                    <a:pos x="432" y="182"/>
                  </a:cxn>
                  <a:cxn ang="0">
                    <a:pos x="646" y="142"/>
                  </a:cxn>
                  <a:cxn ang="0">
                    <a:pos x="504" y="0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40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96" y="336"/>
                  </a:cxn>
                  <a:cxn ang="0">
                    <a:pos x="384" y="384"/>
                  </a:cxn>
                  <a:cxn ang="0">
                    <a:pos x="576" y="720"/>
                  </a:cxn>
                  <a:cxn ang="0">
                    <a:pos x="528" y="960"/>
                  </a:cxn>
                  <a:cxn ang="0">
                    <a:pos x="672" y="1104"/>
                  </a:cxn>
                  <a:cxn ang="0">
                    <a:pos x="576" y="1392"/>
                  </a:cxn>
                  <a:cxn ang="0">
                    <a:pos x="624" y="1632"/>
                  </a:cxn>
                  <a:cxn ang="0">
                    <a:pos x="1488" y="1872"/>
                  </a:cxn>
                  <a:cxn ang="0">
                    <a:pos x="1680" y="1728"/>
                  </a:cxn>
                  <a:cxn ang="0">
                    <a:pos x="2208" y="1728"/>
                  </a:cxn>
                  <a:cxn ang="0">
                    <a:pos x="2304" y="1632"/>
                  </a:cxn>
                  <a:cxn ang="0">
                    <a:pos x="2736" y="1872"/>
                  </a:cxn>
                  <a:cxn ang="0">
                    <a:pos x="2640" y="1920"/>
                  </a:cxn>
                  <a:cxn ang="0">
                    <a:pos x="2304" y="1824"/>
                  </a:cxn>
                  <a:cxn ang="0">
                    <a:pos x="2160" y="1872"/>
                  </a:cxn>
                  <a:cxn ang="0">
                    <a:pos x="1632" y="1920"/>
                  </a:cxn>
                  <a:cxn ang="0">
                    <a:pos x="1440" y="1920"/>
                  </a:cxn>
                  <a:cxn ang="0">
                    <a:pos x="480" y="1824"/>
                  </a:cxn>
                  <a:cxn ang="0">
                    <a:pos x="192" y="1872"/>
                  </a:cxn>
                  <a:cxn ang="0">
                    <a:pos x="96" y="1680"/>
                  </a:cxn>
                  <a:cxn ang="0">
                    <a:pos x="288" y="1440"/>
                  </a:cxn>
                  <a:cxn ang="0">
                    <a:pos x="336" y="1104"/>
                  </a:cxn>
                  <a:cxn ang="0">
                    <a:pos x="144" y="864"/>
                  </a:cxn>
                  <a:cxn ang="0">
                    <a:pos x="240" y="624"/>
                  </a:cxn>
                  <a:cxn ang="0">
                    <a:pos x="48" y="528"/>
                  </a:cxn>
                  <a:cxn ang="0">
                    <a:pos x="0" y="0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26642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3" y="388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43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44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7" y="387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45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46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47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3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48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49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50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3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51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3" y="387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52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1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53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7" y="382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54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55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56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7" y="385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57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58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59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6" y="379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60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61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800" y="368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62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63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6" y="37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64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65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66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67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68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69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70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71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72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73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74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75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76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77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78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79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80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81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82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83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84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85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86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87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88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89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90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91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92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93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94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95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96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97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98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699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00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01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02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03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04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05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8" y="147"/>
                  </a:cxn>
                  <a:cxn ang="0">
                    <a:pos x="64" y="46"/>
                  </a:cxn>
                  <a:cxn ang="0">
                    <a:pos x="94" y="151"/>
                  </a:cxn>
                  <a:cxn ang="0">
                    <a:pos x="129" y="151"/>
                  </a:cxn>
                  <a:cxn ang="0">
                    <a:pos x="180" y="9"/>
                  </a:cxn>
                  <a:cxn ang="0">
                    <a:pos x="148" y="10"/>
                  </a:cxn>
                  <a:cxn ang="0">
                    <a:pos x="112" y="112"/>
                  </a:cxn>
                  <a:cxn ang="0">
                    <a:pos x="79" y="0"/>
                  </a:cxn>
                  <a:cxn ang="0">
                    <a:pos x="48" y="0"/>
                  </a:cxn>
                  <a:cxn ang="0">
                    <a:pos x="0" y="144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06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07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08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09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10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11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12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13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14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15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16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17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18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8" y="240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19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8" y="241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20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21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4" y="239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22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23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5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24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25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26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9" y="2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27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28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29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30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31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3" y="24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32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6" y="25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33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5" y="2516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34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35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36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37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38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39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40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41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42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43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44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45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46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47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48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49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50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51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52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53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54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55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56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57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58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59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60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61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62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/>
                <a:ahLst/>
                <a:cxnLst>
                  <a:cxn ang="0">
                    <a:pos x="168" y="120"/>
                  </a:cxn>
                  <a:cxn ang="0">
                    <a:pos x="204" y="12"/>
                  </a:cxn>
                  <a:cxn ang="0">
                    <a:pos x="42" y="0"/>
                  </a:cxn>
                  <a:cxn ang="0">
                    <a:pos x="0" y="108"/>
                  </a:cxn>
                  <a:cxn ang="0">
                    <a:pos x="30" y="114"/>
                  </a:cxn>
                  <a:cxn ang="0">
                    <a:pos x="60" y="30"/>
                  </a:cxn>
                  <a:cxn ang="0">
                    <a:pos x="102" y="36"/>
                  </a:cxn>
                  <a:cxn ang="0">
                    <a:pos x="78" y="108"/>
                  </a:cxn>
                  <a:cxn ang="0">
                    <a:pos x="102" y="108"/>
                  </a:cxn>
                  <a:cxn ang="0">
                    <a:pos x="132" y="36"/>
                  </a:cxn>
                  <a:cxn ang="0">
                    <a:pos x="162" y="36"/>
                  </a:cxn>
                  <a:cxn ang="0">
                    <a:pos x="138" y="114"/>
                  </a:cxn>
                  <a:cxn ang="0">
                    <a:pos x="168" y="120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63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/>
                <a:ahLst/>
                <a:cxnLst>
                  <a:cxn ang="0">
                    <a:pos x="66" y="36"/>
                  </a:cxn>
                  <a:cxn ang="0">
                    <a:pos x="66" y="36"/>
                  </a:cxn>
                  <a:cxn ang="0">
                    <a:pos x="18" y="24"/>
                  </a:cxn>
                  <a:cxn ang="0">
                    <a:pos x="0" y="30"/>
                  </a:cxn>
                  <a:cxn ang="0">
                    <a:pos x="36" y="78"/>
                  </a:cxn>
                  <a:cxn ang="0">
                    <a:pos x="48" y="72"/>
                  </a:cxn>
                  <a:cxn ang="0">
                    <a:pos x="24" y="36"/>
                  </a:cxn>
                  <a:cxn ang="0">
                    <a:pos x="24" y="36"/>
                  </a:cxn>
                  <a:cxn ang="0">
                    <a:pos x="72" y="54"/>
                  </a:cxn>
                  <a:cxn ang="0">
                    <a:pos x="90" y="42"/>
                  </a:cxn>
                  <a:cxn ang="0">
                    <a:pos x="54" y="0"/>
                  </a:cxn>
                  <a:cxn ang="0">
                    <a:pos x="42" y="6"/>
                  </a:cxn>
                  <a:cxn ang="0">
                    <a:pos x="66" y="36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64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/>
                <a:ahLst/>
                <a:cxnLst>
                  <a:cxn ang="0">
                    <a:pos x="54" y="89"/>
                  </a:cxn>
                  <a:cxn ang="0">
                    <a:pos x="65" y="83"/>
                  </a:cxn>
                  <a:cxn ang="0">
                    <a:pos x="48" y="35"/>
                  </a:cxn>
                  <a:cxn ang="0">
                    <a:pos x="89" y="65"/>
                  </a:cxn>
                  <a:cxn ang="0">
                    <a:pos x="101" y="59"/>
                  </a:cxn>
                  <a:cxn ang="0">
                    <a:pos x="83" y="0"/>
                  </a:cxn>
                  <a:cxn ang="0">
                    <a:pos x="71" y="12"/>
                  </a:cxn>
                  <a:cxn ang="0">
                    <a:pos x="83" y="41"/>
                  </a:cxn>
                  <a:cxn ang="0">
                    <a:pos x="48" y="23"/>
                  </a:cxn>
                  <a:cxn ang="0">
                    <a:pos x="36" y="29"/>
                  </a:cxn>
                  <a:cxn ang="0">
                    <a:pos x="45" y="68"/>
                  </a:cxn>
                  <a:cxn ang="0">
                    <a:pos x="18" y="41"/>
                  </a:cxn>
                  <a:cxn ang="0">
                    <a:pos x="0" y="53"/>
                  </a:cxn>
                  <a:cxn ang="0">
                    <a:pos x="54" y="89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65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/>
                <a:ahLst/>
                <a:cxnLst>
                  <a:cxn ang="0">
                    <a:pos x="36" y="78"/>
                  </a:cxn>
                  <a:cxn ang="0">
                    <a:pos x="83" y="48"/>
                  </a:cxn>
                  <a:cxn ang="0">
                    <a:pos x="54" y="0"/>
                  </a:cxn>
                  <a:cxn ang="0">
                    <a:pos x="0" y="30"/>
                  </a:cxn>
                  <a:cxn ang="0">
                    <a:pos x="6" y="36"/>
                  </a:cxn>
                  <a:cxn ang="0">
                    <a:pos x="42" y="18"/>
                  </a:cxn>
                  <a:cxn ang="0">
                    <a:pos x="54" y="30"/>
                  </a:cxn>
                  <a:cxn ang="0">
                    <a:pos x="24" y="48"/>
                  </a:cxn>
                  <a:cxn ang="0">
                    <a:pos x="30" y="54"/>
                  </a:cxn>
                  <a:cxn ang="0">
                    <a:pos x="60" y="36"/>
                  </a:cxn>
                  <a:cxn ang="0">
                    <a:pos x="66" y="48"/>
                  </a:cxn>
                  <a:cxn ang="0">
                    <a:pos x="30" y="66"/>
                  </a:cxn>
                  <a:cxn ang="0">
                    <a:pos x="36" y="78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66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/>
                <a:ahLst/>
                <a:cxnLst>
                  <a:cxn ang="0">
                    <a:pos x="90" y="30"/>
                  </a:cxn>
                  <a:cxn ang="0">
                    <a:pos x="66" y="0"/>
                  </a:cxn>
                  <a:cxn ang="0">
                    <a:pos x="0" y="36"/>
                  </a:cxn>
                  <a:cxn ang="0">
                    <a:pos x="24" y="72"/>
                  </a:cxn>
                  <a:cxn ang="0">
                    <a:pos x="36" y="66"/>
                  </a:cxn>
                  <a:cxn ang="0">
                    <a:pos x="18" y="42"/>
                  </a:cxn>
                  <a:cxn ang="0">
                    <a:pos x="36" y="30"/>
                  </a:cxn>
                  <a:cxn ang="0">
                    <a:pos x="54" y="54"/>
                  </a:cxn>
                  <a:cxn ang="0">
                    <a:pos x="60" y="48"/>
                  </a:cxn>
                  <a:cxn ang="0">
                    <a:pos x="48" y="24"/>
                  </a:cxn>
                  <a:cxn ang="0">
                    <a:pos x="60" y="12"/>
                  </a:cxn>
                  <a:cxn ang="0">
                    <a:pos x="78" y="42"/>
                  </a:cxn>
                  <a:cxn ang="0">
                    <a:pos x="90" y="30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67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/>
                <a:ahLst/>
                <a:cxnLst>
                  <a:cxn ang="0">
                    <a:pos x="42" y="60"/>
                  </a:cxn>
                  <a:cxn ang="0">
                    <a:pos x="42" y="60"/>
                  </a:cxn>
                  <a:cxn ang="0">
                    <a:pos x="72" y="12"/>
                  </a:cxn>
                  <a:cxn ang="0">
                    <a:pos x="66" y="0"/>
                  </a:cxn>
                  <a:cxn ang="0">
                    <a:pos x="0" y="42"/>
                  </a:cxn>
                  <a:cxn ang="0">
                    <a:pos x="6" y="54"/>
                  </a:cxn>
                  <a:cxn ang="0">
                    <a:pos x="54" y="24"/>
                  </a:cxn>
                  <a:cxn ang="0">
                    <a:pos x="54" y="24"/>
                  </a:cxn>
                  <a:cxn ang="0">
                    <a:pos x="18" y="72"/>
                  </a:cxn>
                  <a:cxn ang="0">
                    <a:pos x="24" y="84"/>
                  </a:cxn>
                  <a:cxn ang="0">
                    <a:pos x="90" y="42"/>
                  </a:cxn>
                  <a:cxn ang="0">
                    <a:pos x="84" y="30"/>
                  </a:cxn>
                  <a:cxn ang="0">
                    <a:pos x="42" y="60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68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0"/>
                  </a:cxn>
                  <a:cxn ang="0">
                    <a:pos x="6" y="0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69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/>
                <a:ahLst/>
                <a:cxnLst>
                  <a:cxn ang="0">
                    <a:pos x="18" y="48"/>
                  </a:cxn>
                  <a:cxn ang="0">
                    <a:pos x="18" y="48"/>
                  </a:cxn>
                  <a:cxn ang="0">
                    <a:pos x="30" y="42"/>
                  </a:cxn>
                  <a:cxn ang="0">
                    <a:pos x="0" y="0"/>
                  </a:cxn>
                  <a:cxn ang="0">
                    <a:pos x="0" y="24"/>
                  </a:cxn>
                  <a:cxn ang="0">
                    <a:pos x="18" y="48"/>
                  </a:cxn>
                  <a:cxn ang="0">
                    <a:pos x="18" y="48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70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0" y="36"/>
                  </a:cxn>
                  <a:cxn ang="0">
                    <a:pos x="0" y="66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71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72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73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74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/>
                <a:ahLst/>
                <a:cxnLst>
                  <a:cxn ang="0">
                    <a:pos x="0" y="102"/>
                  </a:cxn>
                  <a:cxn ang="0">
                    <a:pos x="59" y="154"/>
                  </a:cxn>
                  <a:cxn ang="0">
                    <a:pos x="117" y="120"/>
                  </a:cxn>
                  <a:cxn ang="0">
                    <a:pos x="62" y="55"/>
                  </a:cxn>
                  <a:cxn ang="0">
                    <a:pos x="104" y="34"/>
                  </a:cxn>
                  <a:cxn ang="0">
                    <a:pos x="117" y="53"/>
                  </a:cxn>
                  <a:cxn ang="0">
                    <a:pos x="141" y="47"/>
                  </a:cxn>
                  <a:cxn ang="0">
                    <a:pos x="97" y="2"/>
                  </a:cxn>
                  <a:cxn ang="0">
                    <a:pos x="36" y="33"/>
                  </a:cxn>
                  <a:cxn ang="0">
                    <a:pos x="90" y="107"/>
                  </a:cxn>
                  <a:cxn ang="0">
                    <a:pos x="28" y="101"/>
                  </a:cxn>
                  <a:cxn ang="0">
                    <a:pos x="0" y="102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7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87" y="582"/>
                  </a:cxn>
                  <a:cxn ang="0">
                    <a:pos x="348" y="1272"/>
                  </a:cxn>
                  <a:cxn ang="0">
                    <a:pos x="54" y="676"/>
                  </a:cxn>
                  <a:cxn ang="0">
                    <a:pos x="0" y="0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 w="9525" cap="flat" cmpd="sng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2677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</p:grpSp>
      <p:sp>
        <p:nvSpPr>
          <p:cNvPr id="2677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778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79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780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/>
            </a:lvl1pPr>
          </a:lstStyle>
          <a:p>
            <a:pPr>
              <a:defRPr/>
            </a:pPr>
            <a:fld id="{369D62BC-5C37-4E49-9423-9AA1089FC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78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6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l-GR" smtClean="0"/>
              <a:t>Click to edit Master text styles</a:t>
            </a:r>
          </a:p>
          <a:p>
            <a:pPr lvl="1"/>
            <a:r>
              <a:rPr lang="en-US" altLang="el-GR" smtClean="0"/>
              <a:t>Second level</a:t>
            </a:r>
          </a:p>
          <a:p>
            <a:pPr lvl="2"/>
            <a:r>
              <a:rPr lang="en-US" altLang="el-GR" smtClean="0"/>
              <a:t>Third level</a:t>
            </a:r>
          </a:p>
          <a:p>
            <a:pPr lvl="3"/>
            <a:r>
              <a:rPr lang="en-US" altLang="el-GR" smtClean="0"/>
              <a:t>Fourth level</a:t>
            </a:r>
          </a:p>
          <a:p>
            <a:pPr lvl="4"/>
            <a:r>
              <a:rPr lang="en-US" altLang="el-GR" smtClean="0"/>
              <a:t>Fifth level</a:t>
            </a: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4FFAA87A-D506-465D-995D-7EE5D37A6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270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0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270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FBEF8A8-E2C4-4B12-B1D5-86433D7EFC7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0" y="0"/>
            <a:ext cx="9142413" cy="6856413"/>
            <a:chOff x="0" y="0"/>
            <a:chExt cx="5759" cy="4319"/>
          </a:xfrm>
        </p:grpSpPr>
        <p:sp>
          <p:nvSpPr>
            <p:cNvPr id="369667" name="Rectangle 3" descr="Narrow vertical"/>
            <p:cNvSpPr>
              <a:spLocks noChangeArrowheads="1"/>
            </p:cNvSpPr>
            <p:nvPr/>
          </p:nvSpPr>
          <p:spPr bwMode="auto">
            <a:xfrm>
              <a:off x="288" y="48"/>
              <a:ext cx="5184" cy="240"/>
            </a:xfrm>
            <a:prstGeom prst="rect">
              <a:avLst/>
            </a:prstGeom>
            <a:pattFill prst="narVert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el-GR" sz="2400">
                <a:latin typeface="Times New Roman" pitchFamily="18" charset="0"/>
              </a:endParaRPr>
            </a:p>
          </p:txBody>
        </p:sp>
        <p:sp>
          <p:nvSpPr>
            <p:cNvPr id="369668" name="Rectangle 4" descr="Narrow horizontal"/>
            <p:cNvSpPr>
              <a:spLocks noChangeArrowheads="1"/>
            </p:cNvSpPr>
            <p:nvPr/>
          </p:nvSpPr>
          <p:spPr bwMode="auto">
            <a:xfrm>
              <a:off x="48" y="288"/>
              <a:ext cx="240" cy="3744"/>
            </a:xfrm>
            <a:prstGeom prst="rect">
              <a:avLst/>
            </a:prstGeom>
            <a:pattFill prst="nar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el-GR" sz="2400">
                <a:latin typeface="Times New Roman" pitchFamily="18" charset="0"/>
              </a:endParaRPr>
            </a:p>
          </p:txBody>
        </p:sp>
        <p:sp>
          <p:nvSpPr>
            <p:cNvPr id="369669" name="Rectangle 5" descr="Narrow vertical"/>
            <p:cNvSpPr>
              <a:spLocks noChangeArrowheads="1"/>
            </p:cNvSpPr>
            <p:nvPr/>
          </p:nvSpPr>
          <p:spPr bwMode="auto">
            <a:xfrm>
              <a:off x="288" y="4032"/>
              <a:ext cx="5184" cy="240"/>
            </a:xfrm>
            <a:prstGeom prst="rect">
              <a:avLst/>
            </a:prstGeom>
            <a:pattFill prst="narVert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el-GR" sz="2400">
                <a:latin typeface="Times New Roman" pitchFamily="18" charset="0"/>
              </a:endParaRPr>
            </a:p>
          </p:txBody>
        </p:sp>
        <p:sp>
          <p:nvSpPr>
            <p:cNvPr id="369670" name="Rectangle 6" descr="Narrow horizontal"/>
            <p:cNvSpPr>
              <a:spLocks noChangeArrowheads="1"/>
            </p:cNvSpPr>
            <p:nvPr/>
          </p:nvSpPr>
          <p:spPr bwMode="auto">
            <a:xfrm>
              <a:off x="5472" y="288"/>
              <a:ext cx="240" cy="3744"/>
            </a:xfrm>
            <a:prstGeom prst="rect">
              <a:avLst/>
            </a:prstGeom>
            <a:pattFill prst="nar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el-GR" sz="2400">
                <a:latin typeface="Times New Roman" pitchFamily="18" charset="0"/>
              </a:endParaRPr>
            </a:p>
          </p:txBody>
        </p:sp>
        <p:sp>
          <p:nvSpPr>
            <p:cNvPr id="369671" name="Rectangle 7"/>
            <p:cNvSpPr>
              <a:spLocks noChangeArrowheads="1"/>
            </p:cNvSpPr>
            <p:nvPr/>
          </p:nvSpPr>
          <p:spPr bwMode="auto">
            <a:xfrm>
              <a:off x="288" y="288"/>
              <a:ext cx="5184" cy="3744"/>
            </a:xfrm>
            <a:prstGeom prst="rect">
              <a:avLst/>
            </a:prstGeom>
            <a:noFill/>
            <a:ln w="57150" cap="sq" cmpd="tri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el-GR" sz="2400">
                <a:latin typeface="Times New Roman" pitchFamily="18" charset="0"/>
              </a:endParaRPr>
            </a:p>
          </p:txBody>
        </p:sp>
        <p:sp>
          <p:nvSpPr>
            <p:cNvPr id="369672" name="Rectangle 8"/>
            <p:cNvSpPr>
              <a:spLocks noChangeArrowheads="1"/>
            </p:cNvSpPr>
            <p:nvPr/>
          </p:nvSpPr>
          <p:spPr bwMode="auto">
            <a:xfrm>
              <a:off x="48" y="48"/>
              <a:ext cx="5664" cy="4224"/>
            </a:xfrm>
            <a:prstGeom prst="rect">
              <a:avLst/>
            </a:prstGeom>
            <a:noFill/>
            <a:ln w="12700" cap="sq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  <a:defRPr/>
              </a:pPr>
              <a:endParaRPr kumimoji="1" lang="el-GR" sz="2400">
                <a:latin typeface="Times New Roman" pitchFamily="18" charset="0"/>
              </a:endParaRPr>
            </a:p>
          </p:txBody>
        </p:sp>
        <p:grpSp>
          <p:nvGrpSpPr>
            <p:cNvPr id="4107" name="Group 9"/>
            <p:cNvGrpSpPr>
              <a:grpSpLocks/>
            </p:cNvGrpSpPr>
            <p:nvPr/>
          </p:nvGrpSpPr>
          <p:grpSpPr bwMode="auto">
            <a:xfrm>
              <a:off x="0" y="0"/>
              <a:ext cx="384" cy="384"/>
              <a:chOff x="0" y="0"/>
              <a:chExt cx="384" cy="384"/>
            </a:xfrm>
          </p:grpSpPr>
          <p:sp>
            <p:nvSpPr>
              <p:cNvPr id="369674" name="Rectangle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69675" name="Oval 11"/>
              <p:cNvSpPr>
                <a:spLocks noChangeArrowheads="1"/>
              </p:cNvSpPr>
              <p:nvPr/>
            </p:nvSpPr>
            <p:spPr bwMode="auto">
              <a:xfrm>
                <a:off x="101" y="101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4108" name="Group 12"/>
            <p:cNvGrpSpPr>
              <a:grpSpLocks/>
            </p:cNvGrpSpPr>
            <p:nvPr/>
          </p:nvGrpSpPr>
          <p:grpSpPr bwMode="auto">
            <a:xfrm>
              <a:off x="0" y="3935"/>
              <a:ext cx="384" cy="384"/>
              <a:chOff x="0" y="3935"/>
              <a:chExt cx="384" cy="384"/>
            </a:xfrm>
          </p:grpSpPr>
          <p:sp>
            <p:nvSpPr>
              <p:cNvPr id="369677" name="Rectangle 13"/>
              <p:cNvSpPr>
                <a:spLocks noChangeArrowheads="1"/>
              </p:cNvSpPr>
              <p:nvPr/>
            </p:nvSpPr>
            <p:spPr bwMode="auto">
              <a:xfrm>
                <a:off x="0" y="3935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69678" name="Oval 14"/>
              <p:cNvSpPr>
                <a:spLocks noChangeArrowheads="1"/>
              </p:cNvSpPr>
              <p:nvPr/>
            </p:nvSpPr>
            <p:spPr bwMode="auto">
              <a:xfrm>
                <a:off x="101" y="4036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4109" name="Group 15"/>
            <p:cNvGrpSpPr>
              <a:grpSpLocks/>
            </p:cNvGrpSpPr>
            <p:nvPr/>
          </p:nvGrpSpPr>
          <p:grpSpPr bwMode="auto">
            <a:xfrm>
              <a:off x="5375" y="3935"/>
              <a:ext cx="384" cy="384"/>
              <a:chOff x="5375" y="3935"/>
              <a:chExt cx="384" cy="384"/>
            </a:xfrm>
          </p:grpSpPr>
          <p:sp>
            <p:nvSpPr>
              <p:cNvPr id="369680" name="Rectangle 16"/>
              <p:cNvSpPr>
                <a:spLocks noChangeArrowheads="1"/>
              </p:cNvSpPr>
              <p:nvPr/>
            </p:nvSpPr>
            <p:spPr bwMode="auto">
              <a:xfrm>
                <a:off x="5375" y="3935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69681" name="Oval 17"/>
              <p:cNvSpPr>
                <a:spLocks noChangeArrowheads="1"/>
              </p:cNvSpPr>
              <p:nvPr/>
            </p:nvSpPr>
            <p:spPr bwMode="auto">
              <a:xfrm>
                <a:off x="5476" y="4036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  <p:grpSp>
          <p:nvGrpSpPr>
            <p:cNvPr id="4110" name="Group 18"/>
            <p:cNvGrpSpPr>
              <a:grpSpLocks/>
            </p:cNvGrpSpPr>
            <p:nvPr/>
          </p:nvGrpSpPr>
          <p:grpSpPr bwMode="auto">
            <a:xfrm>
              <a:off x="5375" y="0"/>
              <a:ext cx="384" cy="384"/>
              <a:chOff x="5375" y="0"/>
              <a:chExt cx="384" cy="384"/>
            </a:xfrm>
          </p:grpSpPr>
          <p:sp>
            <p:nvSpPr>
              <p:cNvPr id="369683" name="Rectangle 19"/>
              <p:cNvSpPr>
                <a:spLocks noChangeArrowheads="1"/>
              </p:cNvSpPr>
              <p:nvPr/>
            </p:nvSpPr>
            <p:spPr bwMode="auto">
              <a:xfrm>
                <a:off x="5375" y="0"/>
                <a:ext cx="384" cy="384"/>
              </a:xfrm>
              <a:prstGeom prst="rect">
                <a:avLst/>
              </a:prstGeom>
              <a:solidFill>
                <a:schemeClr val="bg1"/>
              </a:solidFill>
              <a:ln w="57150" cap="sq" cmpd="tri">
                <a:solidFill>
                  <a:schemeClr val="bg2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  <p:sp>
            <p:nvSpPr>
              <p:cNvPr id="369684" name="Oval 20"/>
              <p:cNvSpPr>
                <a:spLocks noChangeArrowheads="1"/>
              </p:cNvSpPr>
              <p:nvPr/>
            </p:nvSpPr>
            <p:spPr bwMode="auto">
              <a:xfrm>
                <a:off x="5476" y="101"/>
                <a:ext cx="182" cy="182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l-GR"/>
              </a:p>
            </p:txBody>
          </p:sp>
        </p:grpSp>
      </p:grpSp>
      <p:sp>
        <p:nvSpPr>
          <p:cNvPr id="4099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Click to edit Master title style</a:t>
            </a:r>
          </a:p>
        </p:txBody>
      </p:sp>
      <p:sp>
        <p:nvSpPr>
          <p:cNvPr id="410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Click to edit Master text styles</a:t>
            </a:r>
          </a:p>
          <a:p>
            <a:pPr lvl="1"/>
            <a:r>
              <a:rPr lang="el-GR" altLang="el-GR" smtClean="0"/>
              <a:t>Second level</a:t>
            </a:r>
          </a:p>
          <a:p>
            <a:pPr lvl="2"/>
            <a:r>
              <a:rPr lang="el-GR" altLang="el-GR" smtClean="0"/>
              <a:t>Third level</a:t>
            </a:r>
          </a:p>
          <a:p>
            <a:pPr lvl="3"/>
            <a:r>
              <a:rPr lang="el-GR" altLang="el-GR" smtClean="0"/>
              <a:t>Fourth level</a:t>
            </a:r>
          </a:p>
          <a:p>
            <a:pPr lvl="4"/>
            <a:r>
              <a:rPr lang="el-GR" altLang="el-GR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>
          <a:solidFill>
            <a:schemeClr val="tx2"/>
          </a:solidFill>
          <a:latin typeface="Arial Narrow" pitchFamily="34" charset="0"/>
          <a:cs typeface="Arial" charset="0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Click to edit Master text styles</a:t>
            </a:r>
          </a:p>
          <a:p>
            <a:pPr lvl="1"/>
            <a:r>
              <a:rPr lang="el-GR" altLang="el-GR" smtClean="0"/>
              <a:t>Second level</a:t>
            </a:r>
          </a:p>
          <a:p>
            <a:pPr lvl="2"/>
            <a:r>
              <a:rPr lang="el-GR" altLang="el-GR" smtClean="0"/>
              <a:t>Third level</a:t>
            </a:r>
          </a:p>
          <a:p>
            <a:pPr lvl="3"/>
            <a:r>
              <a:rPr lang="el-GR" altLang="el-GR" smtClean="0"/>
              <a:t>Fourth level</a:t>
            </a:r>
          </a:p>
          <a:p>
            <a:pPr lvl="4"/>
            <a:r>
              <a:rPr lang="el-GR" altLang="el-GR" smtClean="0"/>
              <a:t>Fifth level</a:t>
            </a:r>
          </a:p>
        </p:txBody>
      </p:sp>
      <p:sp>
        <p:nvSpPr>
          <p:cNvPr id="395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95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95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fld id="{6F1004AE-6357-4FAE-B2C2-294BDCE00A7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  <p:grpSp>
        <p:nvGrpSpPr>
          <p:cNvPr id="5127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395272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l-GR" sz="2400">
                <a:latin typeface="Times New Roman" pitchFamily="18" charset="0"/>
              </a:endParaRPr>
            </a:p>
          </p:txBody>
        </p:sp>
        <p:sp>
          <p:nvSpPr>
            <p:cNvPr id="395273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l-G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457200" y="609600"/>
            <a:ext cx="8305800" cy="2514600"/>
          </a:xfrm>
        </p:spPr>
        <p:txBody>
          <a:bodyPr/>
          <a:lstStyle/>
          <a:p>
            <a:pPr eaLnBrk="1" hangingPunct="1"/>
            <a:r>
              <a:rPr lang="el-GR" altLang="el-GR" sz="3700" b="1" smtClean="0">
                <a:solidFill>
                  <a:srgbClr val="F6391A"/>
                </a:solidFill>
              </a:rPr>
              <a:t/>
            </a:r>
            <a:br>
              <a:rPr lang="el-GR" altLang="el-GR" sz="3700" b="1" smtClean="0">
                <a:solidFill>
                  <a:srgbClr val="F6391A"/>
                </a:solidFill>
              </a:rPr>
            </a:br>
            <a:r>
              <a:rPr lang="el-GR" altLang="el-GR" sz="4000" b="1" i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Το ίζημα των ούρων στην οξεία και χρόνια νεφρική ανεπάρκεια</a:t>
            </a:r>
            <a:r>
              <a:rPr lang="el-GR" altLang="el-GR" sz="4000" b="1" i="0" smtClean="0">
                <a:latin typeface="Arial" charset="0"/>
              </a:rPr>
              <a:t/>
            </a:r>
            <a:br>
              <a:rPr lang="el-GR" altLang="el-GR" sz="4000" b="1" i="0" smtClean="0">
                <a:latin typeface="Arial" charset="0"/>
              </a:rPr>
            </a:br>
            <a:endParaRPr lang="en-US" altLang="el-GR" sz="4000" b="1" i="0" smtClean="0">
              <a:latin typeface="Arial" charset="0"/>
            </a:endParaRPr>
          </a:p>
        </p:txBody>
      </p:sp>
      <p:sp>
        <p:nvSpPr>
          <p:cNvPr id="8195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352800"/>
            <a:ext cx="6096000" cy="2209800"/>
          </a:xfrm>
        </p:spPr>
        <p:txBody>
          <a:bodyPr/>
          <a:lstStyle/>
          <a:p>
            <a:pPr eaLnBrk="1" hangingPunct="1"/>
            <a:r>
              <a:rPr lang="el-GR" altLang="el-GR" b="1" smtClean="0"/>
              <a:t>Κωνσταντίνα Τζανέτου</a:t>
            </a:r>
            <a:endParaRPr lang="en-US" altLang="el-GR" b="1" smtClean="0"/>
          </a:p>
          <a:p>
            <a:pPr eaLnBrk="1" hangingPunct="1"/>
            <a:r>
              <a:rPr lang="el-GR" altLang="el-GR" b="1" smtClean="0"/>
              <a:t>Συντονίστρια-Διευθύντρια</a:t>
            </a:r>
            <a:br>
              <a:rPr lang="el-GR" altLang="el-GR" b="1" smtClean="0"/>
            </a:br>
            <a:r>
              <a:rPr lang="el-GR" altLang="el-GR" b="1" smtClean="0"/>
              <a:t>Μικροβιολογικού Τμήματος ΓΝΑ «Αλεξάνδρα»</a:t>
            </a:r>
            <a:endParaRPr lang="en-US" altLang="el-GR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304800"/>
            <a:ext cx="8458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b="1" smtClean="0"/>
              <a:t/>
            </a:r>
            <a:br>
              <a:rPr lang="el-GR" sz="4000" b="1" smtClean="0"/>
            </a:br>
            <a:r>
              <a:rPr lang="el-GR" sz="4000" b="1" smtClean="0"/>
              <a:t>Οξεία σωληναριακή νέκρωση</a:t>
            </a:r>
            <a:r>
              <a:rPr lang="el-GR" sz="4000" smtClean="0"/>
              <a:t/>
            </a:r>
            <a:br>
              <a:rPr lang="el-GR" sz="4000" smtClean="0"/>
            </a:br>
            <a:endParaRPr lang="en-US" sz="4000" smtClean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1143000"/>
            <a:ext cx="8540750" cy="54102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smtClean="0"/>
              <a:t>Χαρακτηρίζεται από ξαφνική έκπτωση της τιμής σπειραματικής διήθησης  (</a:t>
            </a:r>
            <a:r>
              <a:rPr lang="en-US" sz="2800" smtClean="0"/>
              <a:t>GFR</a:t>
            </a:r>
            <a:r>
              <a:rPr lang="el-GR" sz="2800" smtClean="0"/>
              <a:t>), αζωθαιμία και ανικανότητα του νεφρού να ρυθμίζει την ισορροπία νατρίου, ηλεκτρολυτών, οξέων και ύδατος</a:t>
            </a:r>
          </a:p>
          <a:p>
            <a:pPr eaLnBrk="1" hangingPunct="1">
              <a:defRPr/>
            </a:pPr>
            <a:r>
              <a:rPr lang="el-GR" sz="2800" smtClean="0"/>
              <a:t>Με την έναρξη της ΟΣΝ η δυσλειτουργία  των σωληναρίων οδηγεί σε:</a:t>
            </a:r>
          </a:p>
          <a:p>
            <a:pPr lvl="1" eaLnBrk="1" hangingPunct="1">
              <a:defRPr/>
            </a:pPr>
            <a:r>
              <a:rPr lang="el-GR" sz="2400" b="1" smtClean="0">
                <a:solidFill>
                  <a:schemeClr val="folHlink"/>
                </a:solidFill>
              </a:rPr>
              <a:t>Αυξημένη συγκέντρωση νατρίου</a:t>
            </a:r>
            <a:r>
              <a:rPr lang="el-GR" sz="2400" smtClean="0"/>
              <a:t> στα ούρα</a:t>
            </a:r>
          </a:p>
          <a:p>
            <a:pPr lvl="1" eaLnBrk="1" hangingPunct="1">
              <a:defRPr/>
            </a:pPr>
            <a:r>
              <a:rPr lang="el-GR" sz="2400" smtClean="0">
                <a:solidFill>
                  <a:schemeClr val="folHlink"/>
                </a:solidFill>
              </a:rPr>
              <a:t>Ελάττωση της συμπυκνωτικής ικανότητας</a:t>
            </a:r>
            <a:r>
              <a:rPr lang="el-GR" sz="2400" smtClean="0"/>
              <a:t> των νεφρών</a:t>
            </a:r>
          </a:p>
          <a:p>
            <a:pPr lvl="2" eaLnBrk="1" hangingPunct="1">
              <a:defRPr/>
            </a:pPr>
            <a:r>
              <a:rPr lang="el-GR" sz="2000" smtClean="0"/>
              <a:t>Ελάττωση της ωσμωτικότητας των ούρων </a:t>
            </a:r>
          </a:p>
          <a:p>
            <a:pPr lvl="2" eaLnBrk="1" hangingPunct="1">
              <a:defRPr/>
            </a:pPr>
            <a:r>
              <a:rPr lang="el-GR" sz="2000" smtClean="0"/>
              <a:t>Ελάττωση του πηλίκου κρεατινίνη ούρων/κρεατινίνη πλάσματος 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Τύποι πρωτεϊνουρίας</a:t>
            </a:r>
          </a:p>
        </p:txBody>
      </p:sp>
      <p:sp>
        <p:nvSpPr>
          <p:cNvPr id="1935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219200"/>
            <a:ext cx="86868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800" smtClean="0"/>
              <a:t>Η </a:t>
            </a:r>
            <a:r>
              <a:rPr lang="el-GR" sz="2800" b="1" smtClean="0"/>
              <a:t>παθολογική πρωτεϊνουρία</a:t>
            </a:r>
            <a:r>
              <a:rPr lang="el-GR" sz="2800" smtClean="0"/>
              <a:t> ανάλογα με την πηγή απέκκρισης της πρωτεΐνης των ούρων διακρίνεται σε 3 τύπους: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smtClean="0"/>
              <a:t>Την σπειραματική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smtClean="0"/>
              <a:t>Την σωληναριακή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smtClean="0"/>
              <a:t>Την πρωτεϊνουρία από υπερπλήρωση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800" smtClean="0"/>
              <a:t>Αίτια σπειραματικής λευκωματουρίας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smtClean="0"/>
              <a:t>Νεφρωσικό σύνδρομο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smtClean="0"/>
              <a:t>Σπειραματονεφρίτιδες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smtClean="0"/>
              <a:t>Υπέρταση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smtClean="0"/>
              <a:t>Σακχαρώδης διαβήτης (διαβητική νεφροπάθεια)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smtClean="0"/>
              <a:t>HIV</a:t>
            </a:r>
            <a:r>
              <a:rPr lang="el-GR" sz="2400" smtClean="0"/>
              <a:t> νεφροπάθεια</a:t>
            </a:r>
          </a:p>
          <a:p>
            <a:pPr eaLnBrk="1" hangingPunct="1">
              <a:lnSpc>
                <a:spcPct val="90000"/>
              </a:lnSpc>
              <a:defRPr/>
            </a:pPr>
            <a:endParaRPr lang="el-GR" sz="2800" smtClean="0"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9144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Σωληναριακή πρωτεϊνουρία</a:t>
            </a:r>
          </a:p>
        </p:txBody>
      </p:sp>
      <p:sp>
        <p:nvSpPr>
          <p:cNvPr id="1945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219200"/>
            <a:ext cx="8991600" cy="5638800"/>
          </a:xfrm>
        </p:spPr>
        <p:txBody>
          <a:bodyPr/>
          <a:lstStyle/>
          <a:p>
            <a:pPr eaLnBrk="1" hangingPunct="1"/>
            <a:r>
              <a:rPr lang="el-GR" altLang="el-GR" sz="2800" smtClean="0"/>
              <a:t>Πολλές συγγενείς (σύνδρομο </a:t>
            </a:r>
            <a:r>
              <a:rPr lang="en-US" altLang="el-GR" sz="2800" smtClean="0"/>
              <a:t>Fanconi</a:t>
            </a:r>
            <a:r>
              <a:rPr lang="el-GR" altLang="el-GR" sz="2800" smtClean="0"/>
              <a:t>) και επίκτητες παθήσεις (νεφροτοξίνες) των σωληναρίων χαρακτηρίζονται από ανεπάρκεια να επαναρροφήσουν τις  </a:t>
            </a:r>
            <a:r>
              <a:rPr lang="el-GR" altLang="el-GR" sz="2800" b="1" smtClean="0"/>
              <a:t>χαμηλού μοριακού βάρους</a:t>
            </a:r>
            <a:r>
              <a:rPr lang="el-GR" altLang="el-GR" sz="2800" i="1" smtClean="0"/>
              <a:t> </a:t>
            </a:r>
            <a:r>
              <a:rPr lang="el-GR" altLang="el-GR" sz="2800" smtClean="0"/>
              <a:t>πρωτεΐνες (LMW) που διηθούνται φυσιολογικά από το σπείραμα</a:t>
            </a:r>
          </a:p>
          <a:p>
            <a:pPr eaLnBrk="1" hangingPunct="1">
              <a:buFont typeface="Arial" charset="0"/>
              <a:buNone/>
            </a:pPr>
            <a:endParaRPr lang="el-GR" altLang="el-GR" sz="800" smtClean="0"/>
          </a:p>
          <a:p>
            <a:pPr eaLnBrk="1" hangingPunct="1"/>
            <a:r>
              <a:rPr lang="el-GR" altLang="el-GR" sz="2800" smtClean="0"/>
              <a:t>Σε αντίθεση με την σπειραματική πρωτεϊνουρία </a:t>
            </a:r>
            <a:r>
              <a:rPr lang="el-GR" altLang="el-GR" sz="2800" b="1" smtClean="0"/>
              <a:t>οι ταινίες δεν ανιχνεύουν τις LMW</a:t>
            </a:r>
            <a:r>
              <a:rPr lang="el-GR" altLang="el-GR" sz="2800" b="1" i="1" smtClean="0"/>
              <a:t> </a:t>
            </a:r>
            <a:r>
              <a:rPr lang="el-GR" altLang="el-GR" sz="2800" b="1" smtClean="0"/>
              <a:t>πρωτεΐνες</a:t>
            </a:r>
          </a:p>
          <a:p>
            <a:pPr eaLnBrk="1" hangingPunct="1">
              <a:buFont typeface="Arial" charset="0"/>
              <a:buNone/>
            </a:pPr>
            <a:endParaRPr lang="el-GR" altLang="el-GR" sz="800" b="1" smtClean="0"/>
          </a:p>
          <a:p>
            <a:pPr eaLnBrk="1" hangingPunct="1"/>
            <a:r>
              <a:rPr lang="el-GR" altLang="el-GR" sz="2800" smtClean="0"/>
              <a:t>Δείκτες σωληναριακής πρωτεϊνουρίας είναι η β2-μικροσφαιρίνη, η α1-μικροσφαιρίνη και η δεσμευτική της ρετινόλης πρωτεΐνη (</a:t>
            </a:r>
            <a:r>
              <a:rPr lang="en-US" altLang="el-GR" sz="2800" smtClean="0"/>
              <a:t>retinol</a:t>
            </a:r>
            <a:r>
              <a:rPr lang="el-GR" altLang="el-GR" sz="2800" smtClean="0"/>
              <a:t>-</a:t>
            </a:r>
            <a:r>
              <a:rPr lang="en-US" altLang="el-GR" sz="2800" smtClean="0"/>
              <a:t>binding protein</a:t>
            </a:r>
            <a:r>
              <a:rPr lang="el-GR" altLang="el-GR" sz="2800" smtClean="0"/>
              <a:t>)</a:t>
            </a:r>
          </a:p>
          <a:p>
            <a:pPr eaLnBrk="1" hangingPunct="1"/>
            <a:endParaRPr lang="el-GR" altLang="el-GR" sz="2800" smtClean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8382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Αίτια της σωληναριακής πρωτεϊνουρίας</a:t>
            </a:r>
          </a:p>
        </p:txBody>
      </p:sp>
      <p:sp>
        <p:nvSpPr>
          <p:cNvPr id="1955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600200"/>
            <a:ext cx="8537575" cy="4953000"/>
          </a:xfrm>
        </p:spPr>
        <p:txBody>
          <a:bodyPr/>
          <a:lstStyle/>
          <a:p>
            <a:pPr eaLnBrk="1" hangingPunct="1"/>
            <a:r>
              <a:rPr lang="el-GR" altLang="el-GR" b="1" smtClean="0"/>
              <a:t>Συγγενείς σωληναριακές</a:t>
            </a:r>
            <a:r>
              <a:rPr lang="el-GR" altLang="el-GR" smtClean="0"/>
              <a:t> παθήσεις</a:t>
            </a:r>
          </a:p>
          <a:p>
            <a:pPr lvl="1" eaLnBrk="1" hangingPunct="1"/>
            <a:r>
              <a:rPr lang="el-GR" altLang="el-GR" smtClean="0"/>
              <a:t>Κυστίνωση</a:t>
            </a:r>
          </a:p>
          <a:p>
            <a:pPr lvl="1" eaLnBrk="1" hangingPunct="1"/>
            <a:r>
              <a:rPr lang="el-GR" altLang="el-GR" smtClean="0"/>
              <a:t>Νόσος του </a:t>
            </a:r>
            <a:r>
              <a:rPr lang="en-US" altLang="el-GR" smtClean="0"/>
              <a:t>Wilson</a:t>
            </a:r>
            <a:endParaRPr lang="el-GR" altLang="el-GR" smtClean="0"/>
          </a:p>
          <a:p>
            <a:pPr lvl="1" eaLnBrk="1" hangingPunct="1"/>
            <a:r>
              <a:rPr lang="el-GR" altLang="el-GR" smtClean="0"/>
              <a:t>Σύνδρομο του </a:t>
            </a:r>
            <a:r>
              <a:rPr lang="en-US" altLang="el-GR" smtClean="0"/>
              <a:t>Lowe</a:t>
            </a:r>
            <a:endParaRPr lang="el-GR" altLang="el-GR" smtClean="0"/>
          </a:p>
          <a:p>
            <a:pPr eaLnBrk="1" hangingPunct="1"/>
            <a:r>
              <a:rPr lang="el-GR" altLang="el-GR" b="1" smtClean="0"/>
              <a:t>Επίκτητες σωληναριακές</a:t>
            </a:r>
            <a:r>
              <a:rPr lang="el-GR" altLang="el-GR" smtClean="0"/>
              <a:t> παθήσεις</a:t>
            </a:r>
          </a:p>
          <a:p>
            <a:pPr lvl="1" eaLnBrk="1" hangingPunct="1"/>
            <a:r>
              <a:rPr lang="el-GR" altLang="el-GR" smtClean="0"/>
              <a:t>Διάμεση νεφρίτιδα</a:t>
            </a:r>
          </a:p>
          <a:p>
            <a:pPr lvl="1" eaLnBrk="1" hangingPunct="1"/>
            <a:r>
              <a:rPr lang="el-GR" altLang="el-GR" smtClean="0"/>
              <a:t>Οξεία σωληναριακή νέκρωση</a:t>
            </a:r>
          </a:p>
          <a:p>
            <a:pPr lvl="1" eaLnBrk="1" hangingPunct="1"/>
            <a:r>
              <a:rPr lang="el-GR" altLang="el-GR" smtClean="0"/>
              <a:t>Δηλητηρίαση από βαρέα μέταλλα </a:t>
            </a:r>
          </a:p>
          <a:p>
            <a:pPr lvl="1" eaLnBrk="1" hangingPunct="1">
              <a:buFont typeface="Wingdings" pitchFamily="2" charset="2"/>
              <a:buNone/>
            </a:pPr>
            <a:endParaRPr lang="el-GR" altLang="el-GR" smtClean="0"/>
          </a:p>
          <a:p>
            <a:pPr eaLnBrk="1" hangingPunct="1"/>
            <a:endParaRPr lang="el-GR" altLang="el-GR" smtClean="0"/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613775" cy="9906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/>
              <a:t>Μέθοδοι ποσοτικού προσδιορισμού της πρωτεΐνης των ούρων</a:t>
            </a:r>
          </a:p>
        </p:txBody>
      </p:sp>
      <p:sp>
        <p:nvSpPr>
          <p:cNvPr id="1966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447800"/>
            <a:ext cx="8686800" cy="5181600"/>
          </a:xfrm>
        </p:spPr>
        <p:txBody>
          <a:bodyPr/>
          <a:lstStyle/>
          <a:p>
            <a:pPr eaLnBrk="1" hangingPunct="1">
              <a:defRPr/>
            </a:pPr>
            <a:r>
              <a:rPr lang="el-GR" smtClean="0"/>
              <a:t>Ο ποσοτικός προσδιορισμός της πρωτεΐνης στα ούρα δίνει χρήσιμες πληροφορίες για:</a:t>
            </a:r>
          </a:p>
          <a:p>
            <a:pPr lvl="1" eaLnBrk="1" hangingPunct="1">
              <a:defRPr/>
            </a:pPr>
            <a:r>
              <a:rPr lang="el-GR" smtClean="0"/>
              <a:t>Την πρόγνωση της νόσου </a:t>
            </a:r>
          </a:p>
          <a:p>
            <a:pPr lvl="1" eaLnBrk="1" hangingPunct="1">
              <a:defRPr/>
            </a:pPr>
            <a:r>
              <a:rPr lang="el-GR" smtClean="0"/>
              <a:t>Την απάντηση στη θεραπεία </a:t>
            </a:r>
          </a:p>
          <a:p>
            <a:pPr lvl="1" eaLnBrk="1" hangingPunct="1">
              <a:defRPr/>
            </a:pPr>
            <a:r>
              <a:rPr lang="el-GR" smtClean="0"/>
              <a:t>Συμβάλλει στη διάκριση της σπειραματικής από τη σωληναριακή πρωτεϊνουρία</a:t>
            </a:r>
          </a:p>
          <a:p>
            <a:pPr lvl="2" eaLnBrk="1" hangingPunct="1">
              <a:defRPr/>
            </a:pPr>
            <a:r>
              <a:rPr lang="el-GR" smtClean="0"/>
              <a:t>Νεφρωσικού επιπέδου πρωτεϊνουρία &gt;3-3,5 g/ημέρα σχεδόν πάντα υποδηλώνει </a:t>
            </a:r>
            <a:r>
              <a:rPr lang="el-GR" b="1" smtClean="0"/>
              <a:t>σπειραματική </a:t>
            </a:r>
            <a:r>
              <a:rPr lang="el-GR" smtClean="0"/>
              <a:t>προέλευση</a:t>
            </a:r>
          </a:p>
          <a:p>
            <a:pPr lvl="2" eaLnBrk="1" hangingPunct="1">
              <a:defRPr/>
            </a:pPr>
            <a:r>
              <a:rPr lang="el-GR" smtClean="0"/>
              <a:t>Η </a:t>
            </a:r>
            <a:r>
              <a:rPr lang="el-GR" b="1" smtClean="0"/>
              <a:t>σωληναριακή </a:t>
            </a:r>
            <a:r>
              <a:rPr lang="el-GR" smtClean="0"/>
              <a:t>πρωτεϊνουρία είναι ασύνηθες να υπερβαίνει την τιμή </a:t>
            </a:r>
            <a:r>
              <a:rPr lang="el-GR" b="1" smtClean="0"/>
              <a:t>των 1-2 g/ημέρα</a:t>
            </a:r>
          </a:p>
          <a:p>
            <a:pPr eaLnBrk="1" hangingPunct="1">
              <a:defRPr/>
            </a:pPr>
            <a:endParaRPr lang="el-GR" b="1" smtClean="0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704" name="Group 40"/>
          <p:cNvGraphicFramePr>
            <a:graphicFrameLocks noGrp="1"/>
          </p:cNvGraphicFramePr>
          <p:nvPr>
            <p:ph/>
          </p:nvPr>
        </p:nvGraphicFramePr>
        <p:xfrm>
          <a:off x="152400" y="187325"/>
          <a:ext cx="8839200" cy="6496050"/>
        </p:xfrm>
        <a:graphic>
          <a:graphicData uri="http://schemas.openxmlformats.org/drawingml/2006/table">
            <a:tbl>
              <a:tblPr/>
              <a:tblGrid>
                <a:gridCol w="1735138"/>
                <a:gridCol w="2374900"/>
                <a:gridCol w="1757362"/>
                <a:gridCol w="2971800"/>
              </a:tblGrid>
              <a:tr h="5794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Μέθοδοι</a:t>
                      </a:r>
                      <a:endParaRPr kumimoji="0" lang="el-GR" altLang="el-GR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Περιγραφή</a:t>
                      </a:r>
                      <a:endParaRPr kumimoji="0" lang="el-GR" altLang="el-GR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Όριο ανίχνευσης</a:t>
                      </a:r>
                      <a:endParaRPr kumimoji="0" lang="el-GR" altLang="el-GR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Σχόλια</a:t>
                      </a:r>
                      <a:endParaRPr kumimoji="0" lang="el-GR" altLang="el-GR" sz="2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1"/>
                        </a:gs>
                        <a:gs pos="100000">
                          <a:schemeClr val="bg1"/>
                        </a:gs>
                      </a:gsLst>
                      <a:lin ang="5400000" scaled="1"/>
                    </a:gradFill>
                  </a:tcPr>
                </a:tc>
              </a:tr>
              <a:tr h="11382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Διουρίας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Αντιδραστήριο χαλκού μετρά πεπτιδικούς δεσμούς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mg/L</a:t>
                      </a:r>
                      <a:endParaRPr kumimoji="0" lang="en-US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Μέθοδος αναφοράς, ευαίσθητη για όλες τις πρωτεΐνες, απαιτεί συγκέντρωση της πρωτεΐνες με καθίζηση 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</a:tr>
              <a:tr h="1905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Θολομετρικές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Προσθήκη σουλφοσαλικυλικού ή τριχλωροξικού οξέος  αλλάζει τις κολλοειδείς ιδιότητες και παράγει θολερότητα, η οποία μετριέται σε σπεκτοφωτόμετρο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50 </a:t>
                      </a:r>
                      <a:r>
                        <a:rPr kumimoji="0" lang="en-US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mg/L</a:t>
                      </a:r>
                      <a:endParaRPr kumimoji="0" lang="en-US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Είναι περισσότερο ευαίσθητες για την λευκωματίνη, δεν ανιχνεύουν μερικές γλυκοπρωτεΐνες 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</a:tr>
              <a:tr h="16113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Σύνδεση της πρωτεΐνης με χρωστική ουσία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altLang="el-GR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  <a:sym typeface="Symbol" pitchFamily="18" charset="2"/>
                        </a:rPr>
                        <a:t>dye</a:t>
                      </a:r>
                      <a:r>
                        <a:rPr kumimoji="0" lang="el-GR" altLang="el-GR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  <a:sym typeface="Symbol" pitchFamily="18" charset="2"/>
                        </a:rPr>
                        <a:t>-</a:t>
                      </a:r>
                      <a:r>
                        <a:rPr kumimoji="0" lang="en-US" altLang="el-GR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  <a:sym typeface="Symbol" pitchFamily="18" charset="2"/>
                        </a:rPr>
                        <a:t>binding techniques</a:t>
                      </a:r>
                      <a:r>
                        <a:rPr kumimoji="0" lang="el-GR" altLang="el-GR" sz="16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  <a:sym typeface="Symbol" pitchFamily="18" charset="2"/>
                        </a:rPr>
                        <a:t>)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Δείκτης αλλάζει χρώμα παρουσία πρωτεΐνης (π.χ </a:t>
                      </a:r>
                      <a:r>
                        <a:rPr kumimoji="0" lang="en-US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Coomassie brilliant blue</a:t>
                      </a: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) 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50-100 </a:t>
                      </a:r>
                      <a:r>
                        <a:rPr kumimoji="0" lang="en-US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mg/L</a:t>
                      </a:r>
                      <a:endParaRPr kumimoji="0" lang="en-US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Διάφορες χρωστικές σε χρήση, ακριβείς αξιόπιστες και απλές στην εκτέλεση, ίδιες με εκείνες που χρησιμοποιούνται για την μέτρηση των πρωτεϊνών του ορού 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</a:tr>
              <a:tr h="939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Νεφελομετρικές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Χρησιμοποιείται ειδικό αντίσωμα έναντι της λευκωματίνης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altLang="el-G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Times New Roman" pitchFamily="18" charset="0"/>
                        </a:rPr>
                        <a:t>Δεν μετράει σφαιρίνη</a:t>
                      </a:r>
                      <a:endParaRPr kumimoji="0" lang="el-GR" altLang="el-GR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0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chemeClr val="accent2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9144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Μικρολευκωματινουρία</a:t>
            </a:r>
          </a:p>
        </p:txBody>
      </p:sp>
      <p:sp>
        <p:nvSpPr>
          <p:cNvPr id="20070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Ο όρος </a:t>
            </a:r>
            <a:r>
              <a:rPr lang="el-GR" altLang="el-GR" sz="2800" b="1" smtClean="0">
                <a:solidFill>
                  <a:schemeClr val="tx2"/>
                </a:solidFill>
              </a:rPr>
              <a:t>μικρολευκωματινουρία</a:t>
            </a:r>
            <a:r>
              <a:rPr lang="el-GR" altLang="el-GR" sz="2800" smtClean="0"/>
              <a:t> (απέκκριση 30-300 </a:t>
            </a:r>
            <a:r>
              <a:rPr lang="en-US" altLang="el-GR" sz="2800" smtClean="0"/>
              <a:t>mg</a:t>
            </a:r>
            <a:r>
              <a:rPr lang="el-GR" altLang="el-GR" sz="2800" smtClean="0"/>
              <a:t> λευκωματίνης/24ωρο) αναφέρεται στην απέκκριση της </a:t>
            </a:r>
            <a:r>
              <a:rPr lang="el-GR" altLang="el-GR" sz="2800" smtClean="0">
                <a:solidFill>
                  <a:schemeClr val="tx2"/>
                </a:solidFill>
              </a:rPr>
              <a:t>λευκωματίνης</a:t>
            </a:r>
            <a:r>
              <a:rPr lang="el-GR" altLang="el-GR" sz="2800" smtClean="0"/>
              <a:t>, η οποία είναι πάνω από τα φυσιολογικά επίπεδα αλλά κάτω από εκείνα που μπορούν να μετρηθούν με τις συνήθεις δοκιμασίες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Φυσιολογικά απεκκρίνονται </a:t>
            </a:r>
            <a:r>
              <a:rPr lang="el-GR" altLang="el-GR" sz="2400" smtClean="0">
                <a:solidFill>
                  <a:srgbClr val="FFFF00"/>
                </a:solidFill>
              </a:rPr>
              <a:t>&lt;3 </a:t>
            </a:r>
            <a:r>
              <a:rPr lang="en-US" altLang="el-GR" sz="2400" smtClean="0">
                <a:solidFill>
                  <a:srgbClr val="FFFF00"/>
                </a:solidFill>
              </a:rPr>
              <a:t>mg</a:t>
            </a:r>
            <a:r>
              <a:rPr lang="el-GR" altLang="el-GR" sz="2400" smtClean="0">
                <a:solidFill>
                  <a:srgbClr val="FFFF00"/>
                </a:solidFill>
              </a:rPr>
              <a:t>/</a:t>
            </a:r>
            <a:r>
              <a:rPr lang="en-US" altLang="el-GR" sz="2400" smtClean="0">
                <a:solidFill>
                  <a:srgbClr val="FFFF00"/>
                </a:solidFill>
              </a:rPr>
              <a:t>dL </a:t>
            </a:r>
            <a:r>
              <a:rPr lang="el-GR" altLang="el-GR" sz="2400" smtClean="0">
                <a:solidFill>
                  <a:srgbClr val="FFFF00"/>
                </a:solidFill>
              </a:rPr>
              <a:t>λευκωματίνης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Τιμές </a:t>
            </a:r>
            <a:r>
              <a:rPr lang="el-GR" altLang="el-GR" sz="2400" smtClean="0">
                <a:solidFill>
                  <a:srgbClr val="FFFF00"/>
                </a:solidFill>
              </a:rPr>
              <a:t>3-15 </a:t>
            </a:r>
            <a:r>
              <a:rPr lang="en-US" altLang="el-GR" sz="2400" smtClean="0">
                <a:solidFill>
                  <a:srgbClr val="FFFF00"/>
                </a:solidFill>
              </a:rPr>
              <a:t>mg</a:t>
            </a:r>
            <a:r>
              <a:rPr lang="el-GR" altLang="el-GR" sz="2400" smtClean="0">
                <a:solidFill>
                  <a:srgbClr val="FFFF00"/>
                </a:solidFill>
              </a:rPr>
              <a:t>/</a:t>
            </a:r>
            <a:r>
              <a:rPr lang="en-US" altLang="el-GR" sz="2400" smtClean="0">
                <a:solidFill>
                  <a:srgbClr val="FFFF00"/>
                </a:solidFill>
              </a:rPr>
              <a:t>dL</a:t>
            </a:r>
            <a:r>
              <a:rPr lang="el-GR" altLang="el-GR" sz="2400" smtClean="0"/>
              <a:t> χαρακτηρίζονται ως </a:t>
            </a:r>
            <a:r>
              <a:rPr lang="el-GR" altLang="el-GR" sz="2400" smtClean="0">
                <a:solidFill>
                  <a:srgbClr val="FFFF00"/>
                </a:solidFill>
              </a:rPr>
              <a:t>μικρολευκωματινουρία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Τιμές </a:t>
            </a:r>
            <a:r>
              <a:rPr lang="el-GR" altLang="el-GR" sz="2400" smtClean="0">
                <a:solidFill>
                  <a:srgbClr val="FFFF00"/>
                </a:solidFill>
              </a:rPr>
              <a:t>&gt;15</a:t>
            </a:r>
            <a:r>
              <a:rPr lang="el-GR" altLang="el-GR" sz="2400" smtClean="0"/>
              <a:t> </a:t>
            </a:r>
            <a:r>
              <a:rPr lang="en-US" altLang="el-GR" sz="2400" smtClean="0"/>
              <a:t>mg</a:t>
            </a:r>
            <a:r>
              <a:rPr lang="el-GR" altLang="el-GR" sz="2400" smtClean="0"/>
              <a:t>/</a:t>
            </a:r>
            <a:r>
              <a:rPr lang="en-US" altLang="el-GR" sz="2400" smtClean="0"/>
              <a:t>dL</a:t>
            </a:r>
            <a:r>
              <a:rPr lang="el-GR" altLang="el-GR" sz="2400" smtClean="0"/>
              <a:t> ως </a:t>
            </a:r>
            <a:r>
              <a:rPr lang="el-GR" altLang="el-GR" sz="2400" smtClean="0">
                <a:solidFill>
                  <a:srgbClr val="FFFF00"/>
                </a:solidFill>
              </a:rPr>
              <a:t>λευκωματινουρία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 Η ανίχνευση μικρολευκωματινουρίας είναι χρήσιμη: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Στην εκτίμηση του πολύ πρώιμου σταδίου της διαβητικής νεφροπάθειας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Αποτελεί δείκτη σπειραματικής νόσου σε παιδιά με δρεπανοκυτταρική αναιμία </a:t>
            </a:r>
          </a:p>
          <a:p>
            <a:pPr eaLnBrk="1" hangingPunct="1">
              <a:lnSpc>
                <a:spcPct val="90000"/>
              </a:lnSpc>
            </a:pPr>
            <a:endParaRPr lang="el-GR" altLang="el-G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19BC5"/>
            </a:gs>
            <a:gs pos="100000">
              <a:srgbClr val="6A80A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14" name="Group 2"/>
          <p:cNvGrpSpPr>
            <a:grpSpLocks/>
          </p:cNvGrpSpPr>
          <p:nvPr/>
        </p:nvGrpSpPr>
        <p:grpSpPr bwMode="auto">
          <a:xfrm>
            <a:off x="4114800" y="1295400"/>
            <a:ext cx="366713" cy="5334000"/>
            <a:chOff x="2592" y="912"/>
            <a:chExt cx="231" cy="3360"/>
          </a:xfrm>
        </p:grpSpPr>
        <p:sp>
          <p:nvSpPr>
            <p:cNvPr id="115729" name="Rectangle 3"/>
            <p:cNvSpPr>
              <a:spLocks noChangeArrowheads="1"/>
            </p:cNvSpPr>
            <p:nvPr/>
          </p:nvSpPr>
          <p:spPr bwMode="auto">
            <a:xfrm>
              <a:off x="2592" y="912"/>
              <a:ext cx="231" cy="336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5730" name="Rectangle 4"/>
            <p:cNvSpPr>
              <a:spLocks noChangeArrowheads="1"/>
            </p:cNvSpPr>
            <p:nvPr/>
          </p:nvSpPr>
          <p:spPr bwMode="auto">
            <a:xfrm>
              <a:off x="2613" y="937"/>
              <a:ext cx="192" cy="192"/>
            </a:xfrm>
            <a:prstGeom prst="rect">
              <a:avLst/>
            </a:prstGeom>
            <a:solidFill>
              <a:srgbClr val="F9D09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5731" name="Rectangle 5"/>
            <p:cNvSpPr>
              <a:spLocks noChangeArrowheads="1"/>
            </p:cNvSpPr>
            <p:nvPr/>
          </p:nvSpPr>
          <p:spPr bwMode="auto">
            <a:xfrm>
              <a:off x="2613" y="1202"/>
              <a:ext cx="192" cy="192"/>
            </a:xfrm>
            <a:prstGeom prst="rect">
              <a:avLst/>
            </a:prstGeom>
            <a:solidFill>
              <a:srgbClr val="F9D09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5732" name="Rectangle 6"/>
            <p:cNvSpPr>
              <a:spLocks noChangeArrowheads="1"/>
            </p:cNvSpPr>
            <p:nvPr/>
          </p:nvSpPr>
          <p:spPr bwMode="auto">
            <a:xfrm>
              <a:off x="2613" y="1470"/>
              <a:ext cx="192" cy="192"/>
            </a:xfrm>
            <a:prstGeom prst="rect">
              <a:avLst/>
            </a:prstGeom>
            <a:solidFill>
              <a:srgbClr val="FCCBC1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5733" name="Rectangle 7"/>
            <p:cNvSpPr>
              <a:spLocks noChangeArrowheads="1"/>
            </p:cNvSpPr>
            <p:nvPr/>
          </p:nvSpPr>
          <p:spPr bwMode="auto">
            <a:xfrm>
              <a:off x="2613" y="1738"/>
              <a:ext cx="192" cy="192"/>
            </a:xfrm>
            <a:prstGeom prst="rect">
              <a:avLst/>
            </a:prstGeom>
            <a:solidFill>
              <a:srgbClr val="F1DC76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5734" name="Rectangle 8"/>
            <p:cNvSpPr>
              <a:spLocks noChangeArrowheads="1"/>
            </p:cNvSpPr>
            <p:nvPr/>
          </p:nvSpPr>
          <p:spPr bwMode="auto">
            <a:xfrm>
              <a:off x="2613" y="2266"/>
              <a:ext cx="192" cy="192"/>
            </a:xfrm>
            <a:prstGeom prst="rect">
              <a:avLst/>
            </a:prstGeom>
            <a:solidFill>
              <a:srgbClr val="F9D09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5735" name="Rectangle 9"/>
            <p:cNvSpPr>
              <a:spLocks noChangeArrowheads="1"/>
            </p:cNvSpPr>
            <p:nvPr/>
          </p:nvSpPr>
          <p:spPr bwMode="auto">
            <a:xfrm>
              <a:off x="2613" y="2007"/>
              <a:ext cx="192" cy="192"/>
            </a:xfrm>
            <a:prstGeom prst="rect">
              <a:avLst/>
            </a:prstGeom>
            <a:solidFill>
              <a:srgbClr val="F7C475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5736" name="Rectangle 10"/>
            <p:cNvSpPr>
              <a:spLocks noChangeArrowheads="1"/>
            </p:cNvSpPr>
            <p:nvPr/>
          </p:nvSpPr>
          <p:spPr bwMode="auto">
            <a:xfrm>
              <a:off x="2613" y="2535"/>
              <a:ext cx="192" cy="192"/>
            </a:xfrm>
            <a:prstGeom prst="rect">
              <a:avLst/>
            </a:prstGeom>
            <a:solidFill>
              <a:srgbClr val="F1DC76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5737" name="Rectangle 11"/>
            <p:cNvSpPr>
              <a:spLocks noChangeArrowheads="1"/>
            </p:cNvSpPr>
            <p:nvPr/>
          </p:nvSpPr>
          <p:spPr bwMode="auto">
            <a:xfrm>
              <a:off x="2613" y="3069"/>
              <a:ext cx="192" cy="192"/>
            </a:xfrm>
            <a:prstGeom prst="rect">
              <a:avLst/>
            </a:prstGeom>
            <a:solidFill>
              <a:srgbClr val="F9D090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5738" name="Rectangle 12"/>
            <p:cNvSpPr>
              <a:spLocks noChangeArrowheads="1"/>
            </p:cNvSpPr>
            <p:nvPr/>
          </p:nvSpPr>
          <p:spPr bwMode="auto">
            <a:xfrm>
              <a:off x="2613" y="2797"/>
              <a:ext cx="192" cy="192"/>
            </a:xfrm>
            <a:prstGeom prst="rect">
              <a:avLst/>
            </a:prstGeom>
            <a:solidFill>
              <a:srgbClr val="F9F1CA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  <p:sp>
          <p:nvSpPr>
            <p:cNvPr id="115739" name="Rectangle 13"/>
            <p:cNvSpPr>
              <a:spLocks noChangeArrowheads="1"/>
            </p:cNvSpPr>
            <p:nvPr/>
          </p:nvSpPr>
          <p:spPr bwMode="auto">
            <a:xfrm>
              <a:off x="2613" y="3329"/>
              <a:ext cx="192" cy="192"/>
            </a:xfrm>
            <a:prstGeom prst="rect">
              <a:avLst/>
            </a:prstGeom>
            <a:solidFill>
              <a:srgbClr val="8CF4EA"/>
            </a:solid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l-GR" altLang="el-GR"/>
            </a:p>
          </p:txBody>
        </p:sp>
      </p:grpSp>
      <p:sp>
        <p:nvSpPr>
          <p:cNvPr id="122894" name="Rectangle 14"/>
          <p:cNvSpPr>
            <a:spLocks noChangeArrowheads="1"/>
          </p:cNvSpPr>
          <p:nvPr/>
        </p:nvSpPr>
        <p:spPr bwMode="auto">
          <a:xfrm>
            <a:off x="1570038" y="1304925"/>
            <a:ext cx="2392362" cy="4562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defTabSz="762000">
              <a:lnSpc>
                <a:spcPct val="110000"/>
              </a:lnSpc>
              <a:buFont typeface="Symbol" pitchFamily="18" charset="2"/>
              <a:buNone/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  <a:r>
              <a:rPr lang="it-IT" b="1"/>
              <a:t> 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Λευκά</a:t>
            </a:r>
            <a:endParaRPr 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762000">
              <a:lnSpc>
                <a:spcPct val="110000"/>
              </a:lnSpc>
              <a:spcBef>
                <a:spcPct val="40000"/>
              </a:spcBef>
              <a:buFont typeface="Symbol" pitchFamily="18" charset="2"/>
              <a:buNone/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2 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Νιτρικά</a:t>
            </a:r>
            <a:endParaRPr 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762000">
              <a:lnSpc>
                <a:spcPct val="110000"/>
              </a:lnSpc>
              <a:spcBef>
                <a:spcPct val="45000"/>
              </a:spcBef>
              <a:buFont typeface="Symbol" pitchFamily="18" charset="2"/>
              <a:buNone/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3 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Ουροχολινογόνο</a:t>
            </a:r>
            <a:endParaRPr 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762000">
              <a:lnSpc>
                <a:spcPct val="110000"/>
              </a:lnSpc>
              <a:spcBef>
                <a:spcPct val="40000"/>
              </a:spcBef>
              <a:buFont typeface="Symbol" pitchFamily="18" charset="2"/>
              <a:buNone/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4 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Κετόνες</a:t>
            </a:r>
            <a:endParaRPr 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762000">
              <a:lnSpc>
                <a:spcPct val="110000"/>
              </a:lnSpc>
              <a:spcBef>
                <a:spcPct val="40000"/>
              </a:spcBef>
              <a:buFont typeface="Symbol" pitchFamily="18" charset="2"/>
              <a:buNone/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5 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Αίμα</a:t>
            </a:r>
            <a:endParaRPr 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762000">
              <a:lnSpc>
                <a:spcPct val="110000"/>
              </a:lnSpc>
              <a:spcBef>
                <a:spcPct val="45000"/>
              </a:spcBef>
              <a:buFont typeface="Symbol" pitchFamily="18" charset="2"/>
              <a:buNone/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6  pH</a:t>
            </a:r>
          </a:p>
          <a:p>
            <a:pPr defTabSz="762000">
              <a:lnSpc>
                <a:spcPct val="110000"/>
              </a:lnSpc>
              <a:spcBef>
                <a:spcPct val="40000"/>
              </a:spcBef>
              <a:buFont typeface="Symbol" pitchFamily="18" charset="2"/>
              <a:buNone/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7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 Πρωτεΐνες</a:t>
            </a:r>
            <a:r>
              <a:rPr lang="it-IT"/>
              <a:t> </a:t>
            </a:r>
            <a:endParaRPr 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762000">
              <a:lnSpc>
                <a:spcPct val="110000"/>
              </a:lnSpc>
              <a:spcBef>
                <a:spcPct val="45000"/>
              </a:spcBef>
              <a:buFont typeface="Symbol" pitchFamily="18" charset="2"/>
              <a:buNone/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8 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Χολερυθρίνες</a:t>
            </a:r>
            <a:endParaRPr 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762000">
              <a:lnSpc>
                <a:spcPct val="110000"/>
              </a:lnSpc>
              <a:spcBef>
                <a:spcPct val="40000"/>
              </a:spcBef>
              <a:buFont typeface="Symbol" pitchFamily="18" charset="2"/>
              <a:buNone/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9 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Γλυκόζη</a:t>
            </a:r>
            <a:endParaRPr 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762000">
              <a:lnSpc>
                <a:spcPct val="110000"/>
              </a:lnSpc>
              <a:spcBef>
                <a:spcPct val="40000"/>
              </a:spcBef>
              <a:buFont typeface="Symbol" pitchFamily="18" charset="2"/>
              <a:buNone/>
              <a:defRPr/>
            </a:pPr>
            <a:r>
              <a:rPr lang="it-IT" b="1">
                <a:effectLst>
                  <a:outerShdw blurRad="38100" dist="38100" dir="2700000" algn="tl">
                    <a:srgbClr val="000000"/>
                  </a:outerShdw>
                </a:effectLst>
              </a:rPr>
              <a:t>10 </a:t>
            </a:r>
            <a:r>
              <a:rPr lang="el-GR" b="1">
                <a:effectLst>
                  <a:outerShdw blurRad="38100" dist="38100" dir="2700000" algn="tl">
                    <a:srgbClr val="000000"/>
                  </a:outerShdw>
                </a:effectLst>
              </a:rPr>
              <a:t>Χρώμα</a:t>
            </a:r>
            <a:endParaRPr 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defTabSz="762000">
              <a:lnSpc>
                <a:spcPct val="110000"/>
              </a:lnSpc>
              <a:spcBef>
                <a:spcPct val="45000"/>
              </a:spcBef>
              <a:buFont typeface="Symbol" pitchFamily="18" charset="2"/>
              <a:buNone/>
              <a:defRPr/>
            </a:pPr>
            <a:endParaRPr lang="it-IT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895" name="Text Box 15"/>
          <p:cNvSpPr txBox="1">
            <a:spLocks noChangeArrowheads="1"/>
          </p:cNvSpPr>
          <p:nvPr/>
        </p:nvSpPr>
        <p:spPr bwMode="auto">
          <a:xfrm>
            <a:off x="1295400" y="914400"/>
            <a:ext cx="3048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Reagent Pak 10</a:t>
            </a:r>
            <a:endParaRPr lang="it-IT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733800" y="914400"/>
            <a:ext cx="4343400" cy="5410200"/>
            <a:chOff x="2352" y="576"/>
            <a:chExt cx="2736" cy="3408"/>
          </a:xfrm>
        </p:grpSpPr>
        <p:grpSp>
          <p:nvGrpSpPr>
            <p:cNvPr id="115718" name="Group 17"/>
            <p:cNvGrpSpPr>
              <a:grpSpLocks/>
            </p:cNvGrpSpPr>
            <p:nvPr/>
          </p:nvGrpSpPr>
          <p:grpSpPr bwMode="auto">
            <a:xfrm>
              <a:off x="3024" y="576"/>
              <a:ext cx="2064" cy="3364"/>
              <a:chOff x="3024" y="576"/>
              <a:chExt cx="2064" cy="3364"/>
            </a:xfrm>
          </p:grpSpPr>
          <p:sp>
            <p:nvSpPr>
              <p:cNvPr id="122898" name="Text Box 18"/>
              <p:cNvSpPr txBox="1">
                <a:spLocks noChangeArrowheads="1"/>
              </p:cNvSpPr>
              <p:nvPr/>
            </p:nvSpPr>
            <p:spPr bwMode="auto">
              <a:xfrm>
                <a:off x="3216" y="576"/>
                <a:ext cx="1632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2000" b="1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imes New Roman" pitchFamily="18" charset="0"/>
                  </a:rPr>
                  <a:t>Reagent Pak PRO 12</a:t>
                </a:r>
                <a:endParaRPr lang="it-IT" sz="2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18" charset="0"/>
                </a:endParaRPr>
              </a:p>
            </p:txBody>
          </p:sp>
          <p:grpSp>
            <p:nvGrpSpPr>
              <p:cNvPr id="115725" name="Group 19"/>
              <p:cNvGrpSpPr>
                <a:grpSpLocks/>
              </p:cNvGrpSpPr>
              <p:nvPr/>
            </p:nvGrpSpPr>
            <p:grpSpPr bwMode="auto">
              <a:xfrm>
                <a:off x="3024" y="816"/>
                <a:ext cx="2064" cy="3124"/>
                <a:chOff x="3024" y="960"/>
                <a:chExt cx="2064" cy="3124"/>
              </a:xfrm>
            </p:grpSpPr>
            <p:sp>
              <p:nvSpPr>
                <p:cNvPr id="122900" name="Rectangle 20"/>
                <p:cNvSpPr>
                  <a:spLocks noChangeArrowheads="1"/>
                </p:cNvSpPr>
                <p:nvPr/>
              </p:nvSpPr>
              <p:spPr bwMode="auto">
                <a:xfrm>
                  <a:off x="3360" y="960"/>
                  <a:ext cx="1728" cy="312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pPr defTabSz="762000">
                    <a:lnSpc>
                      <a:spcPct val="110000"/>
                    </a:lnSpc>
                    <a:buFont typeface="Symbol" pitchFamily="18" charset="2"/>
                    <a:buNone/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  </a:t>
                  </a:r>
                  <a:r>
                    <a:rPr lang="el-GR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Λευκά</a:t>
                  </a:r>
                  <a:endPara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defTabSz="762000">
                    <a:lnSpc>
                      <a:spcPct val="110000"/>
                    </a:lnSpc>
                    <a:spcBef>
                      <a:spcPct val="40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2  </a:t>
                  </a:r>
                  <a:r>
                    <a:rPr lang="el-GR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Νιτρικά</a:t>
                  </a:r>
                  <a:endPara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defTabSz="762000">
                    <a:lnSpc>
                      <a:spcPct val="110000"/>
                    </a:lnSpc>
                    <a:spcBef>
                      <a:spcPct val="45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3  </a:t>
                  </a:r>
                  <a:r>
                    <a:rPr lang="el-GR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Ουροχολινογόνο</a:t>
                  </a:r>
                  <a:endPara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defTabSz="762000">
                    <a:lnSpc>
                      <a:spcPct val="110000"/>
                    </a:lnSpc>
                    <a:spcBef>
                      <a:spcPct val="40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4  </a:t>
                  </a:r>
                  <a:r>
                    <a:rPr lang="el-GR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Κετόνες</a:t>
                  </a:r>
                  <a:endPara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defTabSz="762000">
                    <a:lnSpc>
                      <a:spcPct val="110000"/>
                    </a:lnSpc>
                    <a:spcBef>
                      <a:spcPct val="40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5  </a:t>
                  </a:r>
                  <a:r>
                    <a:rPr lang="el-GR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Αίμα</a:t>
                  </a:r>
                  <a:endPara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defTabSz="762000">
                    <a:lnSpc>
                      <a:spcPct val="110000"/>
                    </a:lnSpc>
                    <a:spcBef>
                      <a:spcPct val="45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6  pH</a:t>
                  </a:r>
                </a:p>
                <a:p>
                  <a:pPr defTabSz="762000">
                    <a:lnSpc>
                      <a:spcPct val="110000"/>
                    </a:lnSpc>
                    <a:spcBef>
                      <a:spcPct val="40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7  </a:t>
                  </a:r>
                  <a:r>
                    <a:rPr lang="el-GR" b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Πρωτεΐνες</a:t>
                  </a:r>
                  <a:r>
                    <a:rPr lang="el-GR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 </a:t>
                  </a:r>
                  <a:r>
                    <a:rPr lang="el-GR" b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Υψηλές</a:t>
                  </a:r>
                  <a:endParaRPr lang="it-IT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defTabSz="762000">
                    <a:lnSpc>
                      <a:spcPct val="110000"/>
                    </a:lnSpc>
                    <a:spcBef>
                      <a:spcPct val="45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8  </a:t>
                  </a:r>
                  <a:r>
                    <a:rPr lang="el-GR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Χολερυθρίνες</a:t>
                  </a:r>
                  <a:endPara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defTabSz="762000">
                    <a:lnSpc>
                      <a:spcPct val="110000"/>
                    </a:lnSpc>
                    <a:spcBef>
                      <a:spcPct val="40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9  </a:t>
                  </a:r>
                  <a:r>
                    <a:rPr lang="el-GR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Γλυκόζη</a:t>
                  </a:r>
                  <a:endPara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defTabSz="762000">
                    <a:lnSpc>
                      <a:spcPct val="110000"/>
                    </a:lnSpc>
                    <a:spcBef>
                      <a:spcPct val="40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10 </a:t>
                  </a:r>
                  <a:r>
                    <a:rPr lang="el-GR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Χρώμα</a:t>
                  </a:r>
                  <a:endParaRPr lang="it-IT" b="1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defTabSz="762000">
                    <a:lnSpc>
                      <a:spcPct val="110000"/>
                    </a:lnSpc>
                    <a:spcBef>
                      <a:spcPct val="40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11 </a:t>
                  </a:r>
                  <a:r>
                    <a:rPr lang="el-GR" b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Μικρολευκωματίνη</a:t>
                  </a:r>
                  <a:endParaRPr lang="it-IT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  <a:p>
                  <a:pPr defTabSz="762000">
                    <a:lnSpc>
                      <a:spcPct val="110000"/>
                    </a:lnSpc>
                    <a:spcBef>
                      <a:spcPct val="40000"/>
                    </a:spcBef>
                    <a:buFont typeface="Symbol" pitchFamily="18" charset="2"/>
                    <a:buNone/>
                    <a:defRPr/>
                  </a:pPr>
                  <a:r>
                    <a:rPr lang="it-IT" b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12 </a:t>
                  </a:r>
                  <a:r>
                    <a:rPr lang="el-GR" b="1">
                      <a:solidFill>
                        <a:srgbClr val="FF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Κρεατινίνη</a:t>
                  </a:r>
                  <a:endParaRPr lang="it-IT" b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sp>
              <p:nvSpPr>
                <p:cNvPr id="115727" name="AutoShape 21"/>
                <p:cNvSpPr>
                  <a:spLocks noChangeArrowheads="1"/>
                </p:cNvSpPr>
                <p:nvPr/>
              </p:nvSpPr>
              <p:spPr bwMode="auto">
                <a:xfrm>
                  <a:off x="3024" y="3936"/>
                  <a:ext cx="192" cy="96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l-GR" altLang="el-GR"/>
                </a:p>
              </p:txBody>
            </p:sp>
            <p:sp>
              <p:nvSpPr>
                <p:cNvPr id="115728" name="AutoShape 22"/>
                <p:cNvSpPr>
                  <a:spLocks noChangeArrowheads="1"/>
                </p:cNvSpPr>
                <p:nvPr/>
              </p:nvSpPr>
              <p:spPr bwMode="auto">
                <a:xfrm>
                  <a:off x="3024" y="3648"/>
                  <a:ext cx="192" cy="96"/>
                </a:xfrm>
                <a:prstGeom prst="rightArrow">
                  <a:avLst>
                    <a:gd name="adj1" fmla="val 50000"/>
                    <a:gd name="adj2" fmla="val 50000"/>
                  </a:avLst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l-GR" altLang="el-GR"/>
                </a:p>
              </p:txBody>
            </p:sp>
          </p:grpSp>
        </p:grpSp>
        <p:grpSp>
          <p:nvGrpSpPr>
            <p:cNvPr id="115719" name="Group 23"/>
            <p:cNvGrpSpPr>
              <a:grpSpLocks/>
            </p:cNvGrpSpPr>
            <p:nvPr/>
          </p:nvGrpSpPr>
          <p:grpSpPr bwMode="auto">
            <a:xfrm>
              <a:off x="2352" y="3408"/>
              <a:ext cx="672" cy="576"/>
              <a:chOff x="2352" y="3552"/>
              <a:chExt cx="672" cy="576"/>
            </a:xfrm>
          </p:grpSpPr>
          <p:grpSp>
            <p:nvGrpSpPr>
              <p:cNvPr id="115720" name="Group 24"/>
              <p:cNvGrpSpPr>
                <a:grpSpLocks/>
              </p:cNvGrpSpPr>
              <p:nvPr/>
            </p:nvGrpSpPr>
            <p:grpSpPr bwMode="auto">
              <a:xfrm>
                <a:off x="2613" y="3600"/>
                <a:ext cx="192" cy="480"/>
                <a:chOff x="2613" y="3600"/>
                <a:chExt cx="192" cy="480"/>
              </a:xfrm>
            </p:grpSpPr>
            <p:sp>
              <p:nvSpPr>
                <p:cNvPr id="115722" name="Rectangle 25"/>
                <p:cNvSpPr>
                  <a:spLocks noChangeArrowheads="1"/>
                </p:cNvSpPr>
                <p:nvPr/>
              </p:nvSpPr>
              <p:spPr bwMode="auto">
                <a:xfrm>
                  <a:off x="2613" y="3888"/>
                  <a:ext cx="192" cy="192"/>
                </a:xfrm>
                <a:prstGeom prst="rect">
                  <a:avLst/>
                </a:prstGeom>
                <a:solidFill>
                  <a:schemeClr val="accent2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l-GR" altLang="el-GR"/>
                </a:p>
              </p:txBody>
            </p:sp>
            <p:sp>
              <p:nvSpPr>
                <p:cNvPr id="115723" name="Rectangle 26"/>
                <p:cNvSpPr>
                  <a:spLocks noChangeArrowheads="1"/>
                </p:cNvSpPr>
                <p:nvPr/>
              </p:nvSpPr>
              <p:spPr bwMode="auto">
                <a:xfrm>
                  <a:off x="2613" y="3600"/>
                  <a:ext cx="192" cy="192"/>
                </a:xfrm>
                <a:prstGeom prst="rect">
                  <a:avLst/>
                </a:prstGeom>
                <a:solidFill>
                  <a:srgbClr val="99CCFF"/>
                </a:solidFill>
                <a:ln w="12700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endParaRPr lang="el-GR" altLang="el-GR"/>
                </a:p>
              </p:txBody>
            </p:sp>
          </p:grpSp>
          <p:sp>
            <p:nvSpPr>
              <p:cNvPr id="115721" name="Oval 27"/>
              <p:cNvSpPr>
                <a:spLocks noChangeArrowheads="1"/>
              </p:cNvSpPr>
              <p:nvPr/>
            </p:nvSpPr>
            <p:spPr bwMode="auto">
              <a:xfrm>
                <a:off x="2352" y="3552"/>
                <a:ext cx="672" cy="576"/>
              </a:xfrm>
              <a:prstGeom prst="ellipse">
                <a:avLst/>
              </a:prstGeom>
              <a:noFill/>
              <a:ln w="3810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endParaRPr lang="el-GR" altLang="el-GR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9144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/>
              <a:t>Πηλίκο λευκωματίνης/κρεατινίνης σε τυχαίο δείγμα ούρων</a:t>
            </a:r>
          </a:p>
        </p:txBody>
      </p:sp>
      <p:sp>
        <p:nvSpPr>
          <p:cNvPr id="1996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600200"/>
            <a:ext cx="9144000" cy="51054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r>
              <a:rPr lang="el-GR" altLang="el-GR" sz="3000" smtClean="0"/>
              <a:t>Ο προσδιορισμός του </a:t>
            </a:r>
            <a:r>
              <a:rPr lang="el-GR" altLang="el-GR" sz="3000" smtClean="0">
                <a:solidFill>
                  <a:srgbClr val="FF66CC"/>
                </a:solidFill>
              </a:rPr>
              <a:t>πηλίκου της μικρολευκωματινουρίας</a:t>
            </a:r>
            <a:r>
              <a:rPr lang="el-GR" altLang="el-GR" sz="3000" smtClean="0"/>
              <a:t> προς την </a:t>
            </a:r>
            <a:r>
              <a:rPr lang="el-GR" altLang="el-GR" sz="3000" smtClean="0">
                <a:solidFill>
                  <a:srgbClr val="FF66CC"/>
                </a:solidFill>
              </a:rPr>
              <a:t>κρεατινίνη</a:t>
            </a:r>
            <a:r>
              <a:rPr lang="el-GR" altLang="el-GR" sz="3000" smtClean="0"/>
              <a:t> σε ένα </a:t>
            </a:r>
            <a:r>
              <a:rPr lang="el-GR" altLang="el-GR" sz="3000" smtClean="0">
                <a:solidFill>
                  <a:srgbClr val="FFFF00"/>
                </a:solidFill>
              </a:rPr>
              <a:t>τυχαίο δείγμα ούρων</a:t>
            </a:r>
            <a:r>
              <a:rPr lang="el-GR" altLang="el-GR" sz="3000" smtClean="0"/>
              <a:t> (</a:t>
            </a:r>
            <a:r>
              <a:rPr lang="en-US" altLang="el-GR" sz="3000" smtClean="0"/>
              <a:t>U</a:t>
            </a:r>
            <a:r>
              <a:rPr lang="en-US" altLang="el-GR" sz="3000" baseline="-25000" smtClean="0"/>
              <a:t>MA</a:t>
            </a:r>
            <a:r>
              <a:rPr lang="el-GR" altLang="el-GR" sz="3000" smtClean="0"/>
              <a:t>/</a:t>
            </a:r>
            <a:r>
              <a:rPr lang="en-US" altLang="el-GR" sz="3000" smtClean="0"/>
              <a:t>U</a:t>
            </a:r>
            <a:r>
              <a:rPr lang="en-US" altLang="el-GR" sz="3000" baseline="-25000" smtClean="0"/>
              <a:t>CR</a:t>
            </a:r>
            <a:r>
              <a:rPr lang="el-GR" altLang="el-GR" sz="3000" smtClean="0"/>
              <a:t>) έχει δειχθεί συγκρίσιμη με την απέκκριση</a:t>
            </a:r>
            <a:r>
              <a:rPr lang="el-GR" altLang="el-GR" smtClean="0"/>
              <a:t> μικρολευκωματίνης σε ούρα 24-ωρου</a:t>
            </a:r>
          </a:p>
          <a:p>
            <a:pPr lvl="1" eaLnBrk="1" hangingPunct="1"/>
            <a:r>
              <a:rPr lang="el-GR" altLang="el-GR" smtClean="0"/>
              <a:t>Ένα πηλίκο </a:t>
            </a:r>
            <a:r>
              <a:rPr lang="en-US" altLang="el-GR" smtClean="0"/>
              <a:t>U</a:t>
            </a:r>
            <a:r>
              <a:rPr lang="en-US" altLang="el-GR" baseline="-25000" smtClean="0"/>
              <a:t>MA</a:t>
            </a:r>
            <a:r>
              <a:rPr lang="el-GR" altLang="el-GR" smtClean="0"/>
              <a:t>/</a:t>
            </a:r>
            <a:r>
              <a:rPr lang="en-US" altLang="el-GR" smtClean="0"/>
              <a:t>U</a:t>
            </a:r>
            <a:r>
              <a:rPr lang="en-US" altLang="el-GR" baseline="-25000" smtClean="0"/>
              <a:t>CR</a:t>
            </a:r>
            <a:r>
              <a:rPr lang="en-US" altLang="el-GR" smtClean="0"/>
              <a:t> </a:t>
            </a:r>
            <a:r>
              <a:rPr lang="el-GR" altLang="el-GR" smtClean="0"/>
              <a:t>(</a:t>
            </a:r>
            <a:r>
              <a:rPr lang="en-US" altLang="el-GR" smtClean="0"/>
              <a:t>mg</a:t>
            </a:r>
            <a:r>
              <a:rPr lang="el-GR" altLang="el-GR" smtClean="0"/>
              <a:t>/</a:t>
            </a:r>
            <a:r>
              <a:rPr lang="en-US" altLang="el-GR" smtClean="0"/>
              <a:t>g</a:t>
            </a:r>
            <a:r>
              <a:rPr lang="el-GR" altLang="el-GR" smtClean="0"/>
              <a:t>) &lt;30 είναι φυσιολογικό</a:t>
            </a:r>
          </a:p>
          <a:p>
            <a:pPr lvl="1" eaLnBrk="1" hangingPunct="1"/>
            <a:r>
              <a:rPr lang="el-GR" altLang="el-GR" smtClean="0"/>
              <a:t>Πηλίκο 30-300 θεωρείται </a:t>
            </a:r>
            <a:r>
              <a:rPr lang="el-GR" altLang="el-GR" b="1" smtClean="0"/>
              <a:t>μικρολευκωματινουρία </a:t>
            </a:r>
          </a:p>
          <a:p>
            <a:pPr lvl="1" eaLnBrk="1" hangingPunct="1"/>
            <a:r>
              <a:rPr lang="el-GR" altLang="el-GR" smtClean="0"/>
              <a:t>Πηλίκο </a:t>
            </a:r>
            <a:r>
              <a:rPr lang="el-GR" altLang="el-GR" b="1" smtClean="0">
                <a:sym typeface="Symbol" pitchFamily="18" charset="2"/>
              </a:rPr>
              <a:t></a:t>
            </a:r>
            <a:r>
              <a:rPr lang="el-GR" altLang="el-GR" b="1" smtClean="0"/>
              <a:t>300</a:t>
            </a:r>
            <a:r>
              <a:rPr lang="el-GR" altLang="el-GR" smtClean="0"/>
              <a:t> φανερή </a:t>
            </a:r>
            <a:r>
              <a:rPr lang="el-GR" altLang="el-GR" b="1" smtClean="0"/>
              <a:t>μακρολευκωματινουρία </a:t>
            </a:r>
            <a:r>
              <a:rPr lang="el-GR" altLang="el-GR" smtClean="0"/>
              <a:t>ενδεικτική νεφροπάθειας</a:t>
            </a:r>
          </a:p>
          <a:p>
            <a:pPr eaLnBrk="1" hangingPunct="1"/>
            <a:endParaRPr lang="el-GR" alt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2800" b="1" smtClean="0"/>
              <a:t>Πηλίκο πρωτεΐνης/κρεατινίνης σε τυχαίο δείγμα ούρων</a:t>
            </a:r>
          </a:p>
        </p:txBody>
      </p:sp>
      <p:sp>
        <p:nvSpPr>
          <p:cNvPr id="20173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371600"/>
            <a:ext cx="86868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Ο προσδιορισμός του πηλίκου</a:t>
            </a:r>
            <a:r>
              <a:rPr lang="el-GR" altLang="el-GR" sz="2800" b="1" smtClean="0"/>
              <a:t> </a:t>
            </a:r>
            <a:r>
              <a:rPr lang="el-GR" altLang="el-GR" sz="2800" b="1" smtClean="0">
                <a:solidFill>
                  <a:srgbClr val="FFFF00"/>
                </a:solidFill>
              </a:rPr>
              <a:t>πρωτεΐνης/κρεατινίνης</a:t>
            </a:r>
            <a:r>
              <a:rPr lang="el-GR" altLang="el-GR" sz="2800" smtClean="0">
                <a:solidFill>
                  <a:srgbClr val="FFFF00"/>
                </a:solidFill>
              </a:rPr>
              <a:t> </a:t>
            </a:r>
            <a:r>
              <a:rPr lang="el-GR" altLang="el-GR" sz="2800" smtClean="0"/>
              <a:t>έχει επίσης δειχθεί ότι αντιστοιχεί με ακρίβεια στο ποσό της πρωτεΐνης που αποβάλλεται σε ούρα 24-ωρου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Τιμή πηλίκου &lt;0,2 (</a:t>
            </a:r>
            <a:r>
              <a:rPr lang="en-US" altLang="el-GR" sz="2400" smtClean="0"/>
              <a:t>mg</a:t>
            </a:r>
            <a:r>
              <a:rPr lang="el-GR" altLang="el-GR" sz="2400" smtClean="0"/>
              <a:t>/</a:t>
            </a:r>
            <a:r>
              <a:rPr lang="en-US" altLang="el-GR" sz="2400" smtClean="0"/>
              <a:t>mg</a:t>
            </a:r>
            <a:r>
              <a:rPr lang="el-GR" altLang="el-GR" sz="2400" smtClean="0"/>
              <a:t>) ή &lt;200 (</a:t>
            </a:r>
            <a:r>
              <a:rPr lang="en-US" altLang="el-GR" sz="2400" smtClean="0"/>
              <a:t>mg</a:t>
            </a:r>
            <a:r>
              <a:rPr lang="el-GR" altLang="el-GR" sz="2400" smtClean="0"/>
              <a:t>/</a:t>
            </a:r>
            <a:r>
              <a:rPr lang="en-US" altLang="el-GR" sz="2400" smtClean="0"/>
              <a:t>g</a:t>
            </a:r>
            <a:r>
              <a:rPr lang="el-GR" altLang="el-GR" sz="2400" smtClean="0"/>
              <a:t>) είναι φυσιολογική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Τιμή </a:t>
            </a:r>
            <a:r>
              <a:rPr lang="el-GR" altLang="el-GR" sz="2400" smtClean="0">
                <a:sym typeface="Symbol" pitchFamily="18" charset="2"/>
              </a:rPr>
              <a:t></a:t>
            </a:r>
            <a:r>
              <a:rPr lang="el-GR" altLang="el-GR" sz="2400" smtClean="0"/>
              <a:t>0,2 ή </a:t>
            </a:r>
            <a:r>
              <a:rPr lang="el-GR" altLang="el-GR" sz="2400" smtClean="0">
                <a:sym typeface="Symbol" pitchFamily="18" charset="2"/>
              </a:rPr>
              <a:t></a:t>
            </a:r>
            <a:r>
              <a:rPr lang="el-GR" altLang="el-GR" sz="2400" smtClean="0"/>
              <a:t>200 παθολογική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Πηλίκο </a:t>
            </a:r>
            <a:r>
              <a:rPr lang="el-GR" altLang="el-GR" sz="2400" smtClean="0">
                <a:sym typeface="Symbol" pitchFamily="18" charset="2"/>
              </a:rPr>
              <a:t></a:t>
            </a:r>
            <a:r>
              <a:rPr lang="el-GR" altLang="el-GR" sz="2400" smtClean="0"/>
              <a:t>3,5 (</a:t>
            </a:r>
            <a:r>
              <a:rPr lang="en-US" altLang="el-GR" sz="2400" smtClean="0"/>
              <a:t>mg</a:t>
            </a:r>
            <a:r>
              <a:rPr lang="el-GR" altLang="el-GR" sz="2400" smtClean="0"/>
              <a:t>/</a:t>
            </a:r>
            <a:r>
              <a:rPr lang="en-US" altLang="el-GR" sz="2400" smtClean="0"/>
              <a:t>mg</a:t>
            </a:r>
            <a:r>
              <a:rPr lang="el-GR" altLang="el-GR" sz="2400" smtClean="0"/>
              <a:t>) είναι ενδεικτικό νεφρωσικού επιπέδου πρωτεϊνουρίας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Υπάρχουν ενδείξεις ότι το </a:t>
            </a:r>
            <a:r>
              <a:rPr lang="el-GR" altLang="el-GR" sz="2800" b="1" smtClean="0"/>
              <a:t>πηλίκο πρωτεΐνη ή λευκωματίνη προς κρεατινίνη</a:t>
            </a:r>
            <a:r>
              <a:rPr lang="el-GR" altLang="el-GR" sz="2800" smtClean="0"/>
              <a:t> σε ένα τυχαία  επιλεγμένο δείγμα ούρων εκφράζει επιπλέον τον </a:t>
            </a:r>
            <a:r>
              <a:rPr lang="el-GR" altLang="el-GR" sz="2800" b="1" smtClean="0"/>
              <a:t>ρυθμό σπειραματικής απέκκρισης</a:t>
            </a:r>
            <a:r>
              <a:rPr lang="el-GR" altLang="el-GR" sz="2800" smtClean="0"/>
              <a:t> (</a:t>
            </a:r>
            <a:r>
              <a:rPr lang="en-US" altLang="el-GR" sz="2800" smtClean="0"/>
              <a:t>GFR)</a:t>
            </a:r>
            <a:endParaRPr lang="el-GR" altLang="el-GR" sz="2800" smtClean="0"/>
          </a:p>
          <a:p>
            <a:pPr eaLnBrk="1" hangingPunct="1">
              <a:lnSpc>
                <a:spcPct val="90000"/>
              </a:lnSpc>
            </a:pPr>
            <a:endParaRPr lang="el-GR" altLang="el-GR" sz="2800" smtClean="0"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228600"/>
            <a:ext cx="8763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/>
              <a:t>Το ίζημα των ούρων στη χρόνια νεφρική νόσο</a:t>
            </a:r>
            <a:endParaRPr lang="en-US" sz="2800" b="1" smtClean="0"/>
          </a:p>
        </p:txBody>
      </p:sp>
      <p:sp>
        <p:nvSpPr>
          <p:cNvPr id="942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95400"/>
            <a:ext cx="8540750" cy="4803775"/>
          </a:xfrm>
        </p:spPr>
        <p:txBody>
          <a:bodyPr/>
          <a:lstStyle/>
          <a:p>
            <a:pPr eaLnBrk="1" hangingPunct="1">
              <a:defRPr/>
            </a:pPr>
            <a:r>
              <a:rPr lang="el-GR" smtClean="0"/>
              <a:t>Η εξέταση του </a:t>
            </a:r>
            <a:r>
              <a:rPr lang="el-GR" b="1" smtClean="0"/>
              <a:t>ιζήματος των ούρων</a:t>
            </a:r>
            <a:r>
              <a:rPr lang="el-GR" smtClean="0"/>
              <a:t> σε </a:t>
            </a:r>
            <a:r>
              <a:rPr lang="el-GR" b="1" smtClean="0"/>
              <a:t>συνδυασμό με την εκτίμηση της πρωτεϊνουρίας</a:t>
            </a:r>
            <a:r>
              <a:rPr lang="el-GR" smtClean="0"/>
              <a:t> είναι πολύ χρήσιμη για την ανίχνευση και την τυποποίηση της χρόνιας νεφρικής νόσου</a:t>
            </a:r>
            <a:endParaRPr lang="el-GR" sz="1000" smtClean="0"/>
          </a:p>
          <a:p>
            <a:pPr eaLnBrk="1" hangingPunct="1">
              <a:defRPr/>
            </a:pPr>
            <a:r>
              <a:rPr lang="el-GR" smtClean="0"/>
              <a:t>Ο απεικονιστικός έλεγχος και η κλινική παρουσίαση επίσης υποδηλώνουν τον τύπο της ΧΝΝ</a:t>
            </a:r>
            <a:r>
              <a:rPr lang="en-US" smtClean="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625" y="228600"/>
            <a:ext cx="8842375" cy="990600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b="1" smtClean="0"/>
              <a:t/>
            </a:r>
            <a:br>
              <a:rPr lang="el-GR" sz="4000" b="1" smtClean="0"/>
            </a:br>
            <a:r>
              <a:rPr lang="el-GR" sz="4000" b="1" smtClean="0"/>
              <a:t>Οξεία σωληναριακή νέκρωση</a:t>
            </a:r>
            <a:r>
              <a:rPr lang="el-GR" sz="4000" smtClean="0"/>
              <a:t/>
            </a:r>
            <a:br>
              <a:rPr lang="el-GR" sz="4000" smtClean="0"/>
            </a:br>
            <a:endParaRPr lang="en-US" sz="4000" smtClean="0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2296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smtClean="0"/>
              <a:t>Η ΟΣΝ που προκαλείται από:</a:t>
            </a:r>
          </a:p>
          <a:p>
            <a:pPr eaLnBrk="1" hangingPunct="1">
              <a:defRPr/>
            </a:pPr>
            <a:r>
              <a:rPr lang="el-GR" sz="2800" smtClean="0"/>
              <a:t> Μυοσφαιρινουρία</a:t>
            </a:r>
          </a:p>
          <a:p>
            <a:pPr eaLnBrk="1" hangingPunct="1">
              <a:defRPr/>
            </a:pPr>
            <a:r>
              <a:rPr lang="el-GR" sz="2800" smtClean="0"/>
              <a:t> Αιμοσφαιρινουρία</a:t>
            </a:r>
          </a:p>
          <a:p>
            <a:pPr eaLnBrk="1" hangingPunct="1">
              <a:defRPr/>
            </a:pPr>
            <a:r>
              <a:rPr lang="el-GR" sz="2800" smtClean="0"/>
              <a:t>Σήψη</a:t>
            </a:r>
          </a:p>
          <a:p>
            <a:pPr eaLnBrk="1" hangingPunct="1">
              <a:defRPr/>
            </a:pPr>
            <a:r>
              <a:rPr lang="el-GR" sz="2800" smtClean="0"/>
              <a:t> Κίρρωση</a:t>
            </a:r>
          </a:p>
          <a:p>
            <a:pPr eaLnBrk="1" hangingPunct="1">
              <a:defRPr/>
            </a:pPr>
            <a:r>
              <a:rPr lang="el-GR" sz="2800" smtClean="0"/>
              <a:t> Καρδιακή ανεπάρκεια και</a:t>
            </a:r>
          </a:p>
          <a:p>
            <a:pPr eaLnBrk="1" hangingPunct="1">
              <a:defRPr/>
            </a:pPr>
            <a:r>
              <a:rPr lang="el-GR" sz="2800" smtClean="0"/>
              <a:t>Νεφροπάθεια από ακτινοσκιερές ουσίες μπορεί να συνδέεται με </a:t>
            </a:r>
            <a:r>
              <a:rPr lang="el-GR" sz="2800" b="1" smtClean="0">
                <a:solidFill>
                  <a:schemeClr val="folHlink"/>
                </a:solidFill>
              </a:rPr>
              <a:t>χαμηλή συγκέντρωση νατρίου</a:t>
            </a:r>
            <a:r>
              <a:rPr lang="el-GR" sz="2800" smtClean="0"/>
              <a:t> στα ούρα</a:t>
            </a:r>
            <a:r>
              <a:rPr lang="en-US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b="1" smtClean="0"/>
              <a:t>Διαβητική νεφροπάθεια</a:t>
            </a:r>
            <a:endParaRPr lang="en-US" sz="3600" b="1" smtClean="0"/>
          </a:p>
        </p:txBody>
      </p:sp>
      <p:sp>
        <p:nvSpPr>
          <p:cNvPr id="9523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371600"/>
            <a:ext cx="8540750" cy="51054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smtClean="0"/>
              <a:t>Το πιο συχνό εύρημα είναι η λιπιδουρία  (λιπώδη ωοειδή σωμάτια, υαλολιπώδεις και λιπώδεις κύλινδροι) </a:t>
            </a:r>
          </a:p>
          <a:p>
            <a:pPr eaLnBrk="1" hangingPunct="1">
              <a:defRPr/>
            </a:pPr>
            <a:r>
              <a:rPr lang="el-GR" sz="2800" smtClean="0"/>
              <a:t>Η μικροσκοπική αιματουρία δεν είναι σπάνια</a:t>
            </a:r>
          </a:p>
          <a:p>
            <a:pPr eaLnBrk="1" hangingPunct="1">
              <a:defRPr/>
            </a:pPr>
            <a:r>
              <a:rPr lang="el-GR" sz="2800" smtClean="0"/>
              <a:t>Επιμένουσα αιματουρία και παρουσία ερυθροκυτταρικών κυλίνδρων μπορεί να υποδηλώνει </a:t>
            </a:r>
            <a:r>
              <a:rPr lang="el-GR" sz="2800" b="1" smtClean="0"/>
              <a:t>επιπρόσθετη ή άλλη συστηματική</a:t>
            </a:r>
            <a:r>
              <a:rPr lang="el-GR" sz="2800" smtClean="0"/>
              <a:t> νόσο</a:t>
            </a:r>
          </a:p>
          <a:p>
            <a:pPr eaLnBrk="1" hangingPunct="1">
              <a:defRPr/>
            </a:pPr>
            <a:r>
              <a:rPr lang="el-GR" sz="2800" smtClean="0"/>
              <a:t>Η διαβητική νεφροπάθεια συνήθως συνοδεύεται από </a:t>
            </a:r>
            <a:r>
              <a:rPr lang="el-GR" sz="2800" b="1" smtClean="0"/>
              <a:t>διαβητική αμφιβληστροειδοπάθεια</a:t>
            </a:r>
            <a:r>
              <a:rPr lang="el-GR" sz="2800" smtClean="0"/>
              <a:t> 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8915400" cy="83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800" b="1" smtClean="0"/>
              <a:t>Το ίζημα των ούρων στη χρόνια σπειραματική νόσο</a:t>
            </a:r>
            <a:endParaRPr lang="en-US" sz="2800" b="1" smtClean="0"/>
          </a:p>
        </p:txBody>
      </p:sp>
      <p:sp>
        <p:nvSpPr>
          <p:cNvPr id="962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500" smtClean="0">
                <a:solidFill>
                  <a:srgbClr val="FFFF00"/>
                </a:solidFill>
              </a:rPr>
              <a:t>Σπειραματικά</a:t>
            </a:r>
            <a:r>
              <a:rPr lang="el-GR" altLang="el-GR" sz="2500" smtClean="0"/>
              <a:t> </a:t>
            </a:r>
            <a:r>
              <a:rPr lang="el-GR" altLang="el-GR" sz="2500" smtClean="0">
                <a:solidFill>
                  <a:srgbClr val="FFFF00"/>
                </a:solidFill>
              </a:rPr>
              <a:t>ερυθροκύτταρα</a:t>
            </a:r>
            <a:r>
              <a:rPr lang="el-GR" altLang="el-GR" sz="2500" smtClean="0"/>
              <a:t> και ερυθροκυτταρικοί κύλινδροι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500" smtClean="0">
                <a:solidFill>
                  <a:srgbClr val="FFFF00"/>
                </a:solidFill>
              </a:rPr>
              <a:t>Λιπώδη ωοειδή σωμάτια</a:t>
            </a:r>
            <a:r>
              <a:rPr lang="el-GR" altLang="el-GR" sz="2500" smtClean="0"/>
              <a:t>, υαλολιπώδεις και λιπώδεις κύλινδροι 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500" smtClean="0">
                <a:solidFill>
                  <a:srgbClr val="FFFF00"/>
                </a:solidFill>
              </a:rPr>
              <a:t>Ευρείς κηρώδεις</a:t>
            </a:r>
            <a:r>
              <a:rPr lang="el-GR" altLang="el-GR" sz="2500" smtClean="0"/>
              <a:t> </a:t>
            </a:r>
            <a:r>
              <a:rPr lang="el-GR" altLang="el-GR" sz="2500" smtClean="0">
                <a:solidFill>
                  <a:srgbClr val="FFFF00"/>
                </a:solidFill>
              </a:rPr>
              <a:t>κύλινδροι,</a:t>
            </a:r>
            <a:r>
              <a:rPr lang="el-GR" altLang="el-GR" sz="2500" smtClean="0"/>
              <a:t> οι οποίοι, αν και χαρακτηριστικοί, δεν θεωρούνται παθογνωμονικοί ΧΝΑ 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500" smtClean="0"/>
              <a:t>Σε </a:t>
            </a:r>
            <a:r>
              <a:rPr lang="el-GR" altLang="el-GR" sz="2500" b="1" smtClean="0"/>
              <a:t>ΧΝΑ τελικού σταδίου</a:t>
            </a:r>
            <a:r>
              <a:rPr lang="el-GR" altLang="el-GR" sz="2500" smtClean="0"/>
              <a:t>, λόγω μη λειτουργίας των νεφρώνων δεν υπάρχουν νεφριτικά ή νεφρωσικά στοιχεία στο ίζημα των ούρων, αλλά μόνο </a:t>
            </a:r>
            <a:r>
              <a:rPr lang="el-GR" altLang="el-GR" sz="2500" b="1" smtClean="0">
                <a:solidFill>
                  <a:srgbClr val="FFFF00"/>
                </a:solidFill>
              </a:rPr>
              <a:t>κοκκώδεις κύλινδροι με αδρά κοκκία 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500" smtClean="0"/>
              <a:t>Στις περιπτώσεις αυτές, συνήθως δεν είναι δυνατή η διάγνωση σπειραματικής νόσου από την εξέταση του ιζήματος των ούρων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500" smtClean="0"/>
              <a:t>Τα </a:t>
            </a:r>
            <a:r>
              <a:rPr lang="el-GR" altLang="el-GR" sz="2500" b="1" smtClean="0"/>
              <a:t>αδρά κοκκία</a:t>
            </a:r>
            <a:r>
              <a:rPr lang="el-GR" altLang="el-GR" sz="2500" smtClean="0"/>
              <a:t> (κοκκία τελικού σταδίου) προέρχονται από κύτταρα των νεφρικών σωληναρίων και ανευρίσκονται ελεύθερα στα ούρα ή ενσωματωμένα  σε υαλώδεις κυλίνδρους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smtClean="0">
                <a:solidFill>
                  <a:srgbClr val="FFFF00"/>
                </a:solidFill>
              </a:rPr>
              <a:t>Κύλινδροι με αδρά κοκκία τελικού σταδίου νεφρικής ανεπάρκειας</a:t>
            </a:r>
            <a:endParaRPr lang="en-US" altLang="el-GR" sz="200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4" descr="F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34975"/>
            <a:ext cx="8534400" cy="5956300"/>
          </a:xfr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4" descr="F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69900"/>
            <a:ext cx="8534400" cy="5627688"/>
          </a:xfr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4" descr="getIT_16-B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Picture 5" descr="getIT_4-b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125788"/>
            <a:ext cx="5029200" cy="373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6" descr="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1050"/>
            <a:ext cx="41148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9" name="Picture 7" descr="f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42672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4" descr="getIT_3--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4650"/>
            <a:ext cx="82296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447800"/>
            <a:ext cx="7772400" cy="4724400"/>
          </a:xfrm>
          <a:gradFill rotWithShape="1">
            <a:gsLst>
              <a:gs pos="0">
                <a:srgbClr val="EAEAEA"/>
              </a:gs>
              <a:gs pos="100000">
                <a:srgbClr val="F8F8F8"/>
              </a:gs>
            </a:gsLst>
            <a:lin ang="5400000" scaled="1"/>
          </a:gradFill>
        </p:spPr>
        <p:txBody>
          <a:bodyPr lIns="91440" tIns="45720" rIns="91440" bIns="45720"/>
          <a:lstStyle/>
          <a:p>
            <a:pPr algn="l" eaLnBrk="1" hangingPunct="1">
              <a:lnSpc>
                <a:spcPct val="90000"/>
              </a:lnSpc>
              <a:buClr>
                <a:schemeClr val="folHlink"/>
              </a:buClr>
              <a:buFontTx/>
              <a:buChar char="o"/>
              <a:defRPr/>
            </a:pPr>
            <a:r>
              <a:rPr lang="el-GR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Η εύκολη λήψη δείγματος ούρων, το χαμηλό κόστος και η απλότητα στην εκτέλεση της δοκιμασίας σε συνδυασμό με τις πολύτιμες διαγνωστικές πληροφορίες που δίνει</a:t>
            </a:r>
            <a:r>
              <a:rPr lang="en-US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l-GR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η κατάλληλη ερμηνεία των ευρημάτων, κάνουν την ανάλυση των ούρων μια από τις βασικότερες και πολυτιμότερες εργαστηριακές εξετάσεις στην εκτίμηση των ασθενών</a:t>
            </a:r>
            <a:endParaRPr lang="en-US" smtClean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49540" name="Rectangle 4"/>
          <p:cNvSpPr>
            <a:spLocks noChangeArrowheads="1"/>
          </p:cNvSpPr>
          <p:nvPr/>
        </p:nvSpPr>
        <p:spPr bwMode="auto">
          <a:xfrm>
            <a:off x="1295400" y="609600"/>
            <a:ext cx="6172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4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Συμπέρασμα</a:t>
            </a:r>
            <a:endParaRPr lang="en-US" sz="40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WordArt 29"/>
          <p:cNvSpPr>
            <a:spLocks noChangeArrowheads="1" noChangeShapeType="1" noTextEdit="1"/>
          </p:cNvSpPr>
          <p:nvPr/>
        </p:nvSpPr>
        <p:spPr bwMode="auto">
          <a:xfrm>
            <a:off x="533400" y="533400"/>
            <a:ext cx="8305800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l-GR" sz="3600" b="1" kern="10">
                <a:gradFill rotWithShape="1">
                  <a:gsLst>
                    <a:gs pos="0">
                      <a:srgbClr val="FF0000"/>
                    </a:gs>
                    <a:gs pos="100000">
                      <a:srgbClr val="0033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Ευχαριστώ για την παρουσία σας</a:t>
            </a:r>
          </a:p>
        </p:txBody>
      </p:sp>
      <p:pic>
        <p:nvPicPr>
          <p:cNvPr id="126994" name="Picture 18" descr="3534711649_ac9c4afae2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66875"/>
            <a:ext cx="8686800" cy="510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89038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Αίτια οξείας σωληναριακής νέκρωσης</a:t>
            </a:r>
            <a:endParaRPr lang="en-US" sz="3200" b="1" smtClean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47800"/>
            <a:ext cx="8385175" cy="5181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tabLst>
                <a:tab pos="515938" algn="l"/>
                <a:tab pos="679450" algn="l"/>
              </a:tabLst>
            </a:pPr>
            <a:endParaRPr lang="en-US" altLang="el-GR" sz="1400" smtClean="0"/>
          </a:p>
          <a:p>
            <a:pPr algn="ctr" eaLnBrk="1" hangingPunct="1">
              <a:buFont typeface="Wingdings" pitchFamily="2" charset="2"/>
              <a:buNone/>
              <a:tabLst>
                <a:tab pos="515938" algn="l"/>
                <a:tab pos="679450" algn="l"/>
              </a:tabLst>
            </a:pPr>
            <a:r>
              <a:rPr lang="el-GR" altLang="el-GR" sz="3600" smtClean="0"/>
              <a:t>Η </a:t>
            </a:r>
            <a:r>
              <a:rPr lang="el-GR" altLang="el-GR" sz="3600" b="1" smtClean="0"/>
              <a:t>ΟΣΝ</a:t>
            </a:r>
            <a:r>
              <a:rPr lang="el-GR" altLang="el-GR" sz="3600" smtClean="0"/>
              <a:t> Προκαλείται από:</a:t>
            </a:r>
          </a:p>
          <a:p>
            <a:pPr eaLnBrk="1" hangingPunct="1">
              <a:tabLst>
                <a:tab pos="515938" algn="l"/>
                <a:tab pos="679450" algn="l"/>
              </a:tabLst>
            </a:pPr>
            <a:r>
              <a:rPr lang="el-GR" altLang="el-GR" smtClean="0"/>
              <a:t> Νεφρική ισχαιμία </a:t>
            </a:r>
          </a:p>
          <a:p>
            <a:pPr eaLnBrk="1" hangingPunct="1">
              <a:tabLst>
                <a:tab pos="515938" algn="l"/>
                <a:tab pos="679450" algn="l"/>
              </a:tabLst>
            </a:pPr>
            <a:r>
              <a:rPr lang="el-GR" altLang="el-GR" smtClean="0"/>
              <a:t> Τοξίνες (αντιβιοτικά, σκιαγραφικά υλικά, </a:t>
            </a:r>
          </a:p>
          <a:p>
            <a:pPr eaLnBrk="1" hangingPunct="1">
              <a:buFont typeface="Wingdings" pitchFamily="2" charset="2"/>
              <a:buNone/>
              <a:tabLst>
                <a:tab pos="515938" algn="l"/>
                <a:tab pos="679450" algn="l"/>
              </a:tabLst>
            </a:pPr>
            <a:r>
              <a:rPr lang="el-GR" altLang="el-GR" smtClean="0"/>
              <a:t>    βαριά μέταλλα, δηλητήρια)</a:t>
            </a:r>
          </a:p>
          <a:p>
            <a:pPr eaLnBrk="1" hangingPunct="1">
              <a:tabLst>
                <a:tab pos="515938" algn="l"/>
                <a:tab pos="679450" algn="l"/>
              </a:tabLst>
            </a:pPr>
            <a:r>
              <a:rPr lang="el-GR" altLang="el-GR" smtClean="0"/>
              <a:t> Αιμόλυση με αιμοσφαιρινουρία</a:t>
            </a:r>
          </a:p>
          <a:p>
            <a:pPr eaLnBrk="1" hangingPunct="1">
              <a:tabLst>
                <a:tab pos="515938" algn="l"/>
                <a:tab pos="679450" algn="l"/>
              </a:tabLst>
            </a:pPr>
            <a:r>
              <a:rPr lang="el-GR" altLang="el-GR" smtClean="0"/>
              <a:t> Ραβδομυόλυση με μυοσφαιρινουρία</a:t>
            </a:r>
          </a:p>
          <a:p>
            <a:pPr eaLnBrk="1" hangingPunct="1">
              <a:buFont typeface="Wingdings" pitchFamily="2" charset="2"/>
              <a:buNone/>
              <a:tabLst>
                <a:tab pos="515938" algn="l"/>
                <a:tab pos="679450" algn="l"/>
              </a:tabLst>
            </a:pPr>
            <a:endParaRPr lang="en-US" alt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3200" b="1" smtClean="0"/>
              <a:t>Μικροσκοπική ανάλυση του ιζήματος των ούρων στην ΟΣΝ (Ι)</a:t>
            </a:r>
            <a:endParaRPr lang="en-US" sz="3200" b="1" smtClean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9154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l-GR" sz="1200" smtClean="0"/>
          </a:p>
          <a:p>
            <a:pPr eaLnBrk="1" hangingPunct="1">
              <a:lnSpc>
                <a:spcPct val="90000"/>
              </a:lnSpc>
            </a:pPr>
            <a:r>
              <a:rPr lang="el-GR" altLang="el-GR" sz="2800" b="1" smtClean="0"/>
              <a:t>Επιθήλια νεφρικών σωληναρίων</a:t>
            </a:r>
            <a:r>
              <a:rPr lang="el-GR" altLang="el-GR" sz="2800" smtClean="0"/>
              <a:t> ή τμήματα αυτών (ένδειξη σοβαρής ισχαιμίας και ρήξης της βασικής μεμβράνης)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b="1" smtClean="0"/>
              <a:t>Κυλίνδρους επιθηλίων νεφρικών σωληναρίων</a:t>
            </a:r>
            <a:r>
              <a:rPr lang="el-GR" altLang="el-GR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b="1" smtClean="0"/>
              <a:t>Ευρείς κηρώδεις κυλίνδρους</a:t>
            </a:r>
            <a:r>
              <a:rPr lang="el-GR" altLang="el-GR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Άφθονους </a:t>
            </a:r>
            <a:r>
              <a:rPr lang="el-GR" altLang="el-GR" sz="2800" b="1" smtClean="0"/>
              <a:t>καφέ κοκκώδεις</a:t>
            </a:r>
            <a:r>
              <a:rPr lang="el-GR" altLang="el-GR" sz="2800" smtClean="0"/>
              <a:t> </a:t>
            </a:r>
            <a:r>
              <a:rPr lang="el-GR" altLang="el-GR" sz="2800" b="1" smtClean="0">
                <a:solidFill>
                  <a:schemeClr val="folHlink"/>
                </a:solidFill>
              </a:rPr>
              <a:t>κυλίνδρους οξείας σωληναριακής νέκρωσης 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Η φύση της χρωστικής των κυλίνδρων της ΟΣΝ είναι άγνωστη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Οι κύλινδροι αυτοί, οι οποίοι καλούνται και </a:t>
            </a:r>
            <a:r>
              <a:rPr lang="el-GR" altLang="el-GR" sz="2400" b="1" smtClean="0"/>
              <a:t>ρυπαροί καφέ κύλινδροι</a:t>
            </a:r>
            <a:r>
              <a:rPr lang="el-GR" altLang="el-GR" sz="2400" smtClean="0"/>
              <a:t> (</a:t>
            </a:r>
            <a:r>
              <a:rPr lang="en-US" altLang="el-GR" sz="2400" smtClean="0"/>
              <a:t>dirty</a:t>
            </a:r>
            <a:r>
              <a:rPr lang="el-GR" altLang="el-GR" sz="2400" smtClean="0"/>
              <a:t> </a:t>
            </a:r>
            <a:r>
              <a:rPr lang="en-US" altLang="el-GR" sz="2400" smtClean="0"/>
              <a:t>brown</a:t>
            </a:r>
            <a:r>
              <a:rPr lang="el-GR" altLang="el-GR" sz="2400" smtClean="0"/>
              <a:t> </a:t>
            </a:r>
            <a:r>
              <a:rPr lang="en-US" altLang="el-GR" sz="2400" smtClean="0"/>
              <a:t>casts</a:t>
            </a:r>
            <a:r>
              <a:rPr lang="el-GR" altLang="el-GR" sz="2400" smtClean="0"/>
              <a:t>), είναι χρήσιμοι στη διαφορική διάγνωση της οξείας σωληναριακής νέκρωσης από άλλες αιτίες ΟΝΑ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Μικροσκοπική ανάλυση του ιζήματος των ούρων στην ΟΣΝ (ΙΙ)</a:t>
            </a:r>
            <a:endParaRPr lang="en-US" sz="3200" b="1" smtClean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625" y="1600200"/>
            <a:ext cx="8537575" cy="4876800"/>
          </a:xfrm>
        </p:spPr>
        <p:txBody>
          <a:bodyPr/>
          <a:lstStyle/>
          <a:p>
            <a:pPr eaLnBrk="1" hangingPunct="1"/>
            <a:r>
              <a:rPr lang="el-GR" altLang="el-GR" sz="2800" smtClean="0"/>
              <a:t>Σπάνια παρατηρούνται </a:t>
            </a:r>
            <a:r>
              <a:rPr lang="el-GR" altLang="el-GR" sz="2800" b="1" smtClean="0">
                <a:solidFill>
                  <a:srgbClr val="FF3300"/>
                </a:solidFill>
              </a:rPr>
              <a:t>ερυθροκυτταρικοί</a:t>
            </a:r>
            <a:r>
              <a:rPr lang="el-GR" altLang="el-GR" sz="2800" b="1" smtClean="0"/>
              <a:t> </a:t>
            </a:r>
            <a:r>
              <a:rPr lang="el-GR" altLang="el-GR" sz="2800" smtClean="0"/>
              <a:t>κύλινδροι, χωρίς να είναι γνωστό αν η παρουσία τους αποτελεί ένδειξη </a:t>
            </a:r>
            <a:r>
              <a:rPr lang="el-GR" altLang="el-GR" sz="2800" b="1" smtClean="0"/>
              <a:t>φλοιώδους νέκρωσης</a:t>
            </a:r>
            <a:r>
              <a:rPr lang="el-GR" altLang="el-GR" sz="2800" smtClean="0"/>
              <a:t> ή απλώς συνυπάρχουν σε αμιγή οξεία σωληναριακή νέκρωση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 sz="800" smtClean="0"/>
          </a:p>
          <a:p>
            <a:pPr eaLnBrk="1" hangingPunct="1"/>
            <a:r>
              <a:rPr lang="el-GR" altLang="el-GR" sz="2800" b="1" smtClean="0">
                <a:solidFill>
                  <a:srgbClr val="FF0000"/>
                </a:solidFill>
              </a:rPr>
              <a:t>Αιμοσφαιρινικοί</a:t>
            </a:r>
            <a:r>
              <a:rPr lang="el-GR" altLang="el-GR" sz="2800" smtClean="0">
                <a:solidFill>
                  <a:srgbClr val="FF0000"/>
                </a:solidFill>
              </a:rPr>
              <a:t> </a:t>
            </a:r>
            <a:r>
              <a:rPr lang="el-GR" altLang="el-GR" sz="2800" smtClean="0"/>
              <a:t>ή </a:t>
            </a:r>
            <a:r>
              <a:rPr lang="el-GR" altLang="el-GR" sz="2800" b="1" smtClean="0">
                <a:solidFill>
                  <a:srgbClr val="FF0000"/>
                </a:solidFill>
              </a:rPr>
              <a:t>μυοσφαιρινικοί</a:t>
            </a:r>
            <a:r>
              <a:rPr lang="el-GR" altLang="el-GR" sz="2800" smtClean="0">
                <a:solidFill>
                  <a:srgbClr val="FF0000"/>
                </a:solidFill>
              </a:rPr>
              <a:t> </a:t>
            </a:r>
            <a:r>
              <a:rPr lang="el-GR" altLang="el-GR" sz="2800" smtClean="0"/>
              <a:t>κύλινδροι ανευρίσκονται σε αιμόλυση και αιμοσφαιρινουρία ή ραβδομυόλυση και μυοσφαιρινουρία, αντίστοιχα</a:t>
            </a:r>
          </a:p>
          <a:p>
            <a:pPr eaLnBrk="1" hangingPunct="1">
              <a:buFont typeface="Wingdings" pitchFamily="2" charset="2"/>
              <a:buNone/>
            </a:pPr>
            <a:endParaRPr lang="el-GR" altLang="el-GR" sz="800" smtClean="0"/>
          </a:p>
          <a:p>
            <a:pPr eaLnBrk="1" hangingPunct="1"/>
            <a:r>
              <a:rPr lang="el-GR" altLang="el-GR" sz="2800" smtClean="0">
                <a:solidFill>
                  <a:srgbClr val="FF0000"/>
                </a:solidFill>
              </a:rPr>
              <a:t>Μικροσκοπική αιματουρία</a:t>
            </a:r>
            <a:r>
              <a:rPr lang="el-GR" altLang="el-GR" sz="2800" smtClean="0"/>
              <a:t> και ήπια σωληναριακή πρωτεϊνουρία (συνήθως &lt;1 </a:t>
            </a:r>
            <a:r>
              <a:rPr lang="en-US" altLang="el-GR" sz="2800" smtClean="0"/>
              <a:t>g</a:t>
            </a:r>
            <a:r>
              <a:rPr lang="el-GR" altLang="el-GR" sz="2800" smtClean="0"/>
              <a:t>/ημέρα) </a:t>
            </a:r>
            <a:endParaRPr lang="en-US" altLang="el-GR" sz="2800" smtClean="0"/>
          </a:p>
          <a:p>
            <a:pPr eaLnBrk="1" hangingPunct="1"/>
            <a:endParaRPr lang="en-US" altLang="el-G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getIT_12-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66738"/>
            <a:ext cx="7620000" cy="629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Pictur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38600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41363"/>
            <a:ext cx="830580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Picture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2613"/>
            <a:ext cx="8686800" cy="569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Picture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7696200" cy="633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F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57200"/>
            <a:ext cx="8382000" cy="5815013"/>
          </a:xfrm>
          <a:noFill/>
        </p:spPr>
      </p:pic>
      <p:pic>
        <p:nvPicPr>
          <p:cNvPr id="26627" name="Picture 6" descr="Pictur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27563"/>
            <a:ext cx="3001963" cy="223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81000"/>
            <a:ext cx="8534400" cy="5334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b="1" smtClean="0"/>
              <a:t>Σημασία της ανάλυσης των ούρων</a:t>
            </a:r>
            <a:endParaRPr lang="en-US" sz="3600" b="1" smtClean="0"/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Λίγες δοκιμασίες παρέχουν τόσες κλινικές πληροφορίες όσο η μικροσκοπική ανάλυση των ούρων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l-GR" sz="800" smtClean="0"/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Η μέτρηση της </a:t>
            </a:r>
            <a:r>
              <a:rPr lang="el-GR" altLang="el-GR" sz="2800" b="1" smtClean="0">
                <a:solidFill>
                  <a:schemeClr val="folHlink"/>
                </a:solidFill>
              </a:rPr>
              <a:t>πρωτεΐνης </a:t>
            </a:r>
            <a:r>
              <a:rPr lang="el-GR" altLang="el-GR" sz="2800" smtClean="0"/>
              <a:t>των ούρων  και η εξέταση του </a:t>
            </a:r>
            <a:r>
              <a:rPr lang="el-GR" altLang="el-GR" sz="2800" b="1" smtClean="0">
                <a:solidFill>
                  <a:schemeClr val="folHlink"/>
                </a:solidFill>
              </a:rPr>
              <a:t>ιζήματος</a:t>
            </a:r>
            <a:r>
              <a:rPr lang="el-GR" altLang="el-GR" sz="2800" smtClean="0">
                <a:solidFill>
                  <a:schemeClr val="folHlink"/>
                </a:solidFill>
              </a:rPr>
              <a:t> </a:t>
            </a:r>
            <a:r>
              <a:rPr lang="el-GR" altLang="el-GR" sz="2800" smtClean="0"/>
              <a:t>μπορεί να εγκαταστήσει την διάγνωση νεφρικής νόσου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l-GR" altLang="el-GR" sz="800" smtClean="0"/>
          </a:p>
          <a:p>
            <a:pPr eaLnBrk="1" hangingPunct="1">
              <a:lnSpc>
                <a:spcPct val="90000"/>
              </a:lnSpc>
            </a:pPr>
            <a:r>
              <a:rPr lang="en-US" altLang="el-GR" sz="2800" smtClean="0"/>
              <a:t>H</a:t>
            </a:r>
            <a:r>
              <a:rPr lang="el-GR" altLang="el-GR" sz="2800" smtClean="0"/>
              <a:t> κατάλληλη ερμηνεία και αξιολόγηση των ευρημάτων στο ίζημα των ούρων μπορεί να οδηγήσει σε ασφαλή συμπεράσματα ως προς την εντόπιση της βλάβης του νεφρού 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 sz="2000" smtClean="0">
                <a:solidFill>
                  <a:schemeClr val="folHlink"/>
                </a:solidFill>
              </a:rPr>
              <a:t>Το </a:t>
            </a:r>
            <a:r>
              <a:rPr lang="el-GR" altLang="el-GR" sz="2000" b="1" smtClean="0">
                <a:solidFill>
                  <a:schemeClr val="folHlink"/>
                </a:solidFill>
              </a:rPr>
              <a:t>σπείραμα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 sz="2000" smtClean="0">
                <a:solidFill>
                  <a:schemeClr val="folHlink"/>
                </a:solidFill>
              </a:rPr>
              <a:t>Το </a:t>
            </a:r>
            <a:r>
              <a:rPr lang="el-GR" altLang="el-GR" sz="2000" b="1" smtClean="0">
                <a:solidFill>
                  <a:schemeClr val="folHlink"/>
                </a:solidFill>
              </a:rPr>
              <a:t>διάμεσο ιστό </a:t>
            </a:r>
          </a:p>
          <a:p>
            <a:pPr lvl="2" eaLnBrk="1" hangingPunct="1">
              <a:lnSpc>
                <a:spcPct val="90000"/>
              </a:lnSpc>
            </a:pPr>
            <a:r>
              <a:rPr lang="el-GR" altLang="el-GR" sz="2000" smtClean="0">
                <a:solidFill>
                  <a:schemeClr val="folHlink"/>
                </a:solidFill>
              </a:rPr>
              <a:t>Τα </a:t>
            </a:r>
            <a:r>
              <a:rPr lang="el-GR" altLang="el-GR" sz="2000" b="1" smtClean="0">
                <a:solidFill>
                  <a:schemeClr val="folHlink"/>
                </a:solidFill>
              </a:rPr>
              <a:t>σωληνάρια ή και τα δύο</a:t>
            </a:r>
            <a:r>
              <a:rPr lang="en-US" altLang="el-GR" sz="2000" smtClean="0">
                <a:solidFill>
                  <a:schemeClr val="folHlink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9" descr="waxy-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687388"/>
            <a:ext cx="8534400" cy="56292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511175"/>
            <a:ext cx="8894763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f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438150"/>
            <a:ext cx="8382000" cy="5673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Picture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87375"/>
            <a:ext cx="8763000" cy="573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or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560388"/>
            <a:ext cx="8458200" cy="56340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 descr="f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57200"/>
            <a:ext cx="8534400" cy="55864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f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528638"/>
            <a:ext cx="8229600" cy="5441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Picture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3088"/>
            <a:ext cx="8686800" cy="571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Οξεία ουρική αποφρακτική νεφροπάθεια</a:t>
            </a:r>
            <a:endParaRPr lang="en-US" sz="3200" b="1" smtClean="0"/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95400"/>
            <a:ext cx="8537575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600" smtClean="0"/>
              <a:t>Παρατηρείται σε ασθενείς με λεμφο- ή μυελοϋπερπλαστικές διαταραχές ή συμπαγή νεοπλάσματα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600" smtClean="0"/>
              <a:t>Η μαζική λύση των κακοήθων κυττάρων, αυτόματα ή συχνότερα μετά από χημειοθεραπεία, </a:t>
            </a:r>
            <a:r>
              <a:rPr lang="el-GR" sz="2600" smtClean="0">
                <a:solidFill>
                  <a:srgbClr val="FFFF00"/>
                </a:solidFill>
              </a:rPr>
              <a:t>οδηγεί σε αυξημένο καταβολισμό των πουρινών</a:t>
            </a:r>
            <a:r>
              <a:rPr lang="el-GR" sz="2600" smtClean="0"/>
              <a:t> με αποτέλεσμα: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200" b="1" smtClean="0"/>
              <a:t>Υπερουριχαιμία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200" smtClean="0"/>
              <a:t>Μαζική καθίζηση κρυστάλλων ουρικού οξέος στα νεφρικά σωληνάρια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200" b="1" smtClean="0"/>
              <a:t>Απόφραξη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200" b="1" smtClean="0"/>
              <a:t>Σωληναριακή βλάβη και ΟΝΑ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600" smtClean="0"/>
              <a:t>Εκτός από το μεγάλο αριθμό κρυστάλλων ουρικού οξέος, στα ούρα μπορεί να βρεθούν </a:t>
            </a:r>
            <a:r>
              <a:rPr lang="el-GR" sz="2600" b="1" smtClean="0"/>
              <a:t>κύλινδροι ουρικού οξέος</a:t>
            </a:r>
            <a:endParaRPr lang="en-US" sz="26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 descr="f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229600" cy="610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8458200" cy="7620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Κύρια μοντέλα του ιζήματος των ούρων</a:t>
            </a:r>
            <a:endParaRPr lang="en-US" sz="3200" b="1" smtClean="0"/>
          </a:p>
        </p:txBody>
      </p:sp>
      <p:sp>
        <p:nvSpPr>
          <p:cNvPr id="161799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301625" y="1447800"/>
            <a:ext cx="8540750" cy="4953000"/>
          </a:xfrm>
        </p:spPr>
        <p:txBody>
          <a:bodyPr/>
          <a:lstStyle/>
          <a:p>
            <a:pPr eaLnBrk="1" hangingPunct="1">
              <a:tabLst>
                <a:tab pos="561975" algn="l"/>
              </a:tabLst>
            </a:pPr>
            <a:r>
              <a:rPr lang="el-GR" altLang="el-GR" smtClean="0"/>
              <a:t>  </a:t>
            </a:r>
            <a:r>
              <a:rPr lang="el-GR" altLang="el-GR" b="1" smtClean="0"/>
              <a:t>Νεφρωσικό</a:t>
            </a:r>
            <a:r>
              <a:rPr lang="el-GR" altLang="el-GR" smtClean="0"/>
              <a:t> (λιπιδουρία)</a:t>
            </a:r>
          </a:p>
          <a:p>
            <a:pPr eaLnBrk="1" hangingPunct="1">
              <a:tabLst>
                <a:tab pos="561975" algn="l"/>
              </a:tabLst>
            </a:pPr>
            <a:r>
              <a:rPr lang="el-GR" altLang="el-GR" smtClean="0"/>
              <a:t>  </a:t>
            </a:r>
            <a:r>
              <a:rPr lang="el-GR" altLang="el-GR" b="1" smtClean="0"/>
              <a:t>Νεφριτικό</a:t>
            </a:r>
            <a:r>
              <a:rPr lang="el-GR" altLang="el-GR" smtClean="0"/>
              <a:t> (δύσμορφα ερυθρά, </a:t>
            </a:r>
            <a:r>
              <a:rPr lang="en-US" altLang="el-GR" smtClean="0"/>
              <a:t>  </a:t>
            </a:r>
          </a:p>
          <a:p>
            <a:pPr eaLnBrk="1" hangingPunct="1">
              <a:buFont typeface="Wingdings" pitchFamily="2" charset="2"/>
              <a:buNone/>
              <a:tabLst>
                <a:tab pos="561975" algn="l"/>
              </a:tabLst>
            </a:pPr>
            <a:r>
              <a:rPr lang="en-US" altLang="el-GR" smtClean="0"/>
              <a:t>     </a:t>
            </a:r>
            <a:r>
              <a:rPr lang="el-GR" altLang="el-GR" smtClean="0"/>
              <a:t>ερυθροκυτταρικοί κύλινδροι)</a:t>
            </a:r>
          </a:p>
          <a:p>
            <a:pPr eaLnBrk="1" hangingPunct="1">
              <a:tabLst>
                <a:tab pos="561975" algn="l"/>
              </a:tabLst>
            </a:pPr>
            <a:r>
              <a:rPr lang="el-GR" altLang="el-GR" smtClean="0"/>
              <a:t> </a:t>
            </a:r>
            <a:r>
              <a:rPr lang="en-US" altLang="el-GR" smtClean="0"/>
              <a:t> </a:t>
            </a:r>
            <a:r>
              <a:rPr lang="el-GR" altLang="el-GR" b="1" smtClean="0"/>
              <a:t>Μικτό</a:t>
            </a:r>
            <a:r>
              <a:rPr lang="el-GR" altLang="el-GR" smtClean="0"/>
              <a:t> με νεφρωσικά και νεφριτικά </a:t>
            </a:r>
            <a:r>
              <a:rPr lang="en-US" altLang="el-GR" smtClean="0"/>
              <a:t>  </a:t>
            </a:r>
          </a:p>
          <a:p>
            <a:pPr eaLnBrk="1" hangingPunct="1">
              <a:buFont typeface="Wingdings" pitchFamily="2" charset="2"/>
              <a:buNone/>
              <a:tabLst>
                <a:tab pos="561975" algn="l"/>
              </a:tabLst>
            </a:pPr>
            <a:r>
              <a:rPr lang="en-US" altLang="el-GR" smtClean="0"/>
              <a:t>     </a:t>
            </a:r>
            <a:r>
              <a:rPr lang="el-GR" altLang="el-GR" smtClean="0"/>
              <a:t>χαρακτηριστικά</a:t>
            </a:r>
          </a:p>
          <a:p>
            <a:pPr eaLnBrk="1" hangingPunct="1">
              <a:tabLst>
                <a:tab pos="561975" algn="l"/>
              </a:tabLst>
            </a:pPr>
            <a:r>
              <a:rPr lang="el-GR" altLang="el-GR" smtClean="0"/>
              <a:t>  </a:t>
            </a:r>
            <a:r>
              <a:rPr lang="el-GR" altLang="el-GR" b="1" smtClean="0"/>
              <a:t>Ίζημα οξείας διάμεσης νεφρίτιδας</a:t>
            </a:r>
          </a:p>
          <a:p>
            <a:pPr eaLnBrk="1" hangingPunct="1">
              <a:tabLst>
                <a:tab pos="561975" algn="l"/>
              </a:tabLst>
            </a:pPr>
            <a:r>
              <a:rPr lang="el-GR" altLang="el-GR" smtClean="0"/>
              <a:t> </a:t>
            </a:r>
            <a:r>
              <a:rPr lang="en-US" altLang="el-GR" smtClean="0"/>
              <a:t> </a:t>
            </a:r>
            <a:r>
              <a:rPr lang="el-GR" altLang="el-GR" b="1" smtClean="0"/>
              <a:t>Ίζημα οξείας σωληναριακής νέκρωσης</a:t>
            </a:r>
          </a:p>
          <a:p>
            <a:pPr eaLnBrk="1" hangingPunct="1">
              <a:buFont typeface="Wingdings" pitchFamily="2" charset="2"/>
              <a:buNone/>
              <a:tabLst>
                <a:tab pos="561975" algn="l"/>
              </a:tabLst>
            </a:pPr>
            <a:r>
              <a:rPr lang="el-GR" altLang="el-GR" b="1" smtClean="0"/>
              <a:t> </a:t>
            </a:r>
            <a:endParaRPr lang="en-US" altLang="el-GR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Pictur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55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5" descr="getIT_2-be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06838"/>
            <a:ext cx="45720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getIT_2-best (2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425" y="0"/>
            <a:ext cx="4473575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61938"/>
            <a:ext cx="7924800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6858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b="1" smtClean="0"/>
              <a:t>Οξεία διάμεση νεφρίτιδα</a:t>
            </a:r>
            <a:endParaRPr lang="en-US" sz="3600" b="1" smtClean="0"/>
          </a:p>
        </p:txBody>
      </p:sp>
      <p:sp>
        <p:nvSpPr>
          <p:cNvPr id="1658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990600"/>
            <a:ext cx="854075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Αποτελεί αίτιο ΟΝΑ σε &gt;10% των περιπτώσεων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Χαρακτηρίζεται από οξεία, αλλεργική συνήθως φλεγμονή του διάμεσου ιστού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Προκαλείται από φάρμακα (κυρίως αντιβιοτικά ή μη στεροειδή αντιφλεγμονώδη)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Σπανιότερα από άλλα αίτια (λοιμώξεις, ανοσολογικά νοσήματα)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Εκδηλώνεται με πυρετό, εξάνθημα και αρθραλγίες</a:t>
            </a:r>
            <a:r>
              <a:rPr lang="en-US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228600"/>
            <a:ext cx="8763000" cy="3810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/>
              <a:t>Το ίζημα στην οξεία διάμεση νεφρίτιδα</a:t>
            </a:r>
            <a:endParaRPr lang="en-US" sz="2800" b="1" smtClean="0"/>
          </a:p>
        </p:txBody>
      </p:sp>
      <p:sp>
        <p:nvSpPr>
          <p:cNvPr id="4915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914400"/>
            <a:ext cx="91440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Χαρακτηριστικά ευρήματα στο ίζημα των ούρων είναι: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Τα </a:t>
            </a:r>
            <a:r>
              <a:rPr lang="el-GR" altLang="el-GR" sz="2400" b="1" smtClean="0">
                <a:solidFill>
                  <a:srgbClr val="FFFF00"/>
                </a:solidFill>
              </a:rPr>
              <a:t>λευκοκύτταρα</a:t>
            </a:r>
            <a:r>
              <a:rPr lang="el-GR" altLang="el-GR" sz="2400" b="1" smtClean="0"/>
              <a:t> </a:t>
            </a:r>
            <a:r>
              <a:rPr lang="el-GR" altLang="el-GR" sz="2400" smtClean="0"/>
              <a:t>(στείρα πυουρία), με σημαντικό ποσοστό ηωσινοφίλων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Οι </a:t>
            </a:r>
            <a:r>
              <a:rPr lang="el-GR" altLang="el-GR" sz="2400" b="1" smtClean="0">
                <a:solidFill>
                  <a:srgbClr val="FFFF00"/>
                </a:solidFill>
              </a:rPr>
              <a:t>λευκοκυτταρικοί και οι ηωσινοφιλικοί κύλινδροι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Η </a:t>
            </a:r>
            <a:r>
              <a:rPr lang="el-GR" altLang="el-GR" sz="2400" b="1" smtClean="0">
                <a:solidFill>
                  <a:srgbClr val="FFFF00"/>
                </a:solidFill>
              </a:rPr>
              <a:t>ηωσινοφιλουρία</a:t>
            </a:r>
            <a:r>
              <a:rPr lang="el-GR" altLang="el-GR" sz="2400" smtClean="0">
                <a:solidFill>
                  <a:srgbClr val="FFFF00"/>
                </a:solidFill>
              </a:rPr>
              <a:t> </a:t>
            </a:r>
            <a:r>
              <a:rPr lang="el-GR" altLang="el-GR" sz="2400" smtClean="0"/>
              <a:t>σήμερα δεν θεωρείται παθογνωμονική της νόσου διότι έχει παρατηρηθεί και σε άλλες καταστάσεις όπως: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smtClean="0"/>
              <a:t>Διάφορους τύπους σπειραματονεφρίτιδας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smtClean="0"/>
              <a:t>Πολυκυστική νόσο των νεφρών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smtClean="0"/>
              <a:t>Οξεία απόρριψη μοσχεύματος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Παρατηρούνται επίσης ερυθροκύττταρα και σε σπάνιες περιπτώσεις και ερυθροκυτταρικοί κύλινδροι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smtClean="0"/>
              <a:t>Η παρουσία των ερυθροκυτταρικών κυλίνδρων στην οξεία διάμεση νεφρίτιδα είναι τόσο σπάνια, ώστε η ανεύρεσή τους να θεωρείται διαγνωστικό στοιχείο σπειραματικής νόσου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Τα ευρήματα στο ίζημα των ούρων συνδυάζονται με ήπια πρωτεϊνουρία, που σπανίως μπορεί να φθάσει σε επίπεδα νεφρωσικού συνδρόμου</a:t>
            </a:r>
            <a:endParaRPr lang="en-US" alt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/>
              <a:t>Νοσήματα που συνδέονται με ηωσινοφιλουρία</a:t>
            </a:r>
          </a:p>
        </p:txBody>
      </p:sp>
      <p:sp>
        <p:nvSpPr>
          <p:cNvPr id="2160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19200"/>
            <a:ext cx="8689975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l-GR" sz="2400" b="1" smtClean="0"/>
              <a:t>Συνήθεις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Οξεία αλλεργική διάμεση νεφρίτιδα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Λοιμώξεις του ουροποιητικού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defRPr/>
            </a:pPr>
            <a:r>
              <a:rPr lang="el-GR" sz="2400" b="1" smtClean="0"/>
              <a:t>Ασυνήθεις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Οξεία σωληναριακή νέκρωση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Διαβητική νεφροπάθεια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Τμηματική εστιακή σπειραματοσκλήρυνση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Πολυκυστική νόσος του νεφρού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Απόφραξη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Ταχέως εξελισσόμενη σπειραματονεφρίτιδα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Μεταλοιμώδης σπειραματονεφρίτιδα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000" smtClean="0"/>
              <a:t>IgA </a:t>
            </a:r>
            <a:r>
              <a:rPr lang="el-GR" sz="2000" smtClean="0"/>
              <a:t>νεφροπάθεια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Οξεία κυστίτιδα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Οξεία προστατίτιδα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Απόρριψη νεφρικού μοσχεύματος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228600"/>
            <a:ext cx="8839200" cy="990600"/>
          </a:xfrm>
        </p:spPr>
        <p:txBody>
          <a:bodyPr/>
          <a:lstStyle/>
          <a:p>
            <a:pPr algn="l" eaLnBrk="1" hangingPunct="1">
              <a:defRPr/>
            </a:pPr>
            <a:r>
              <a:rPr lang="el-GR" sz="3000" b="1" smtClean="0"/>
              <a:t>Ταχέως εξελισσόμενη σπειραματονεφρίτιδα</a:t>
            </a:r>
            <a:endParaRPr lang="en-US" sz="3000" b="1" smtClean="0"/>
          </a:p>
        </p:txBody>
      </p:sp>
      <p:sp>
        <p:nvSpPr>
          <p:cNvPr id="552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1600200"/>
            <a:ext cx="8540750" cy="4724400"/>
          </a:xfrm>
        </p:spPr>
        <p:txBody>
          <a:bodyPr/>
          <a:lstStyle/>
          <a:p>
            <a:pPr eaLnBrk="1" hangingPunct="1"/>
            <a:r>
              <a:rPr lang="el-GR" altLang="el-GR" sz="2800" smtClean="0"/>
              <a:t>Είναι </a:t>
            </a:r>
            <a:r>
              <a:rPr lang="el-GR" altLang="el-GR" sz="2800" b="1" smtClean="0"/>
              <a:t>κλινικό σύνδρομο</a:t>
            </a:r>
            <a:r>
              <a:rPr lang="el-GR" altLang="el-GR" sz="2800" smtClean="0"/>
              <a:t> χαρακτηριζόμενο από σημεία (αιματουρία, πρωτεϊνουρία) και συμπτώματα σπειραματονεφρίτιδας συνοδευόμενα από ταχεία έκπτωση της νεφρικής λειτουργίας, η οποία μπορεί να οδηγήσει σε τελικού σταδίου ΧΝΑ μέσα σε λίγες εβδομάδες</a:t>
            </a:r>
            <a:r>
              <a:rPr lang="en-US" altLang="el-GR" smtClean="0"/>
              <a:t> </a:t>
            </a:r>
            <a:endParaRPr lang="el-GR" altLang="el-GR" smtClean="0"/>
          </a:p>
          <a:p>
            <a:pPr eaLnBrk="1" hangingPunct="1">
              <a:buFont typeface="Arial" charset="0"/>
              <a:buNone/>
            </a:pPr>
            <a:endParaRPr lang="el-GR" altLang="el-GR" sz="1000" smtClean="0"/>
          </a:p>
          <a:p>
            <a:pPr eaLnBrk="1" hangingPunct="1"/>
            <a:r>
              <a:rPr lang="el-GR" altLang="el-GR" sz="2800" smtClean="0"/>
              <a:t>Κλινικά, εκδηλώνεται με </a:t>
            </a:r>
            <a:r>
              <a:rPr lang="el-GR" altLang="el-GR" sz="2800" b="1" smtClean="0">
                <a:solidFill>
                  <a:srgbClr val="FFFF00"/>
                </a:solidFill>
              </a:rPr>
              <a:t>νεφριτικό σύνδρομο</a:t>
            </a:r>
            <a:r>
              <a:rPr lang="el-GR" altLang="el-GR" sz="2800" smtClean="0"/>
              <a:t> </a:t>
            </a:r>
            <a:r>
              <a:rPr lang="el-GR" altLang="el-GR" sz="2400" smtClean="0"/>
              <a:t>(σπειραματική αιματουρία, πρωτεϊνουρία, νεφρική ανεπάρκεια, οίδημα, υπέρταση και ολιγουρία) </a:t>
            </a:r>
            <a:endParaRPr lang="en-US" alt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Χαρακτηριστικά νεφριτικού συνδρόμου</a:t>
            </a:r>
          </a:p>
        </p:txBody>
      </p:sp>
      <p:sp>
        <p:nvSpPr>
          <p:cNvPr id="2048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533400" y="1600200"/>
            <a:ext cx="83820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l-GR" smtClean="0"/>
              <a:t>Σπειραματική αιματουρία </a:t>
            </a:r>
          </a:p>
          <a:p>
            <a:pPr eaLnBrk="1" hangingPunct="1">
              <a:buFont typeface="Arial" charset="0"/>
              <a:buNone/>
              <a:defRPr/>
            </a:pPr>
            <a:endParaRPr lang="el-GR" sz="800" smtClean="0"/>
          </a:p>
          <a:p>
            <a:pPr eaLnBrk="1" hangingPunct="1">
              <a:defRPr/>
            </a:pPr>
            <a:r>
              <a:rPr lang="el-GR" smtClean="0"/>
              <a:t>Πρωτεϊνουρία </a:t>
            </a:r>
          </a:p>
          <a:p>
            <a:pPr eaLnBrk="1" hangingPunct="1">
              <a:buFont typeface="Arial" charset="0"/>
              <a:buNone/>
              <a:defRPr/>
            </a:pPr>
            <a:endParaRPr lang="el-GR" sz="800" smtClean="0"/>
          </a:p>
          <a:p>
            <a:pPr eaLnBrk="1" hangingPunct="1">
              <a:defRPr/>
            </a:pPr>
            <a:r>
              <a:rPr lang="el-GR" smtClean="0"/>
              <a:t>Νεφρική ανεπάρκεια</a:t>
            </a:r>
          </a:p>
          <a:p>
            <a:pPr eaLnBrk="1" hangingPunct="1">
              <a:buFont typeface="Arial" charset="0"/>
              <a:buNone/>
              <a:defRPr/>
            </a:pPr>
            <a:endParaRPr lang="el-GR" sz="800" smtClean="0"/>
          </a:p>
          <a:p>
            <a:pPr eaLnBrk="1" hangingPunct="1">
              <a:defRPr/>
            </a:pPr>
            <a:r>
              <a:rPr lang="el-GR" smtClean="0"/>
              <a:t>Οίδημα</a:t>
            </a:r>
          </a:p>
          <a:p>
            <a:pPr eaLnBrk="1" hangingPunct="1">
              <a:buFont typeface="Arial" charset="0"/>
              <a:buNone/>
              <a:defRPr/>
            </a:pPr>
            <a:endParaRPr lang="el-GR" sz="800" smtClean="0"/>
          </a:p>
          <a:p>
            <a:pPr eaLnBrk="1" hangingPunct="1">
              <a:defRPr/>
            </a:pPr>
            <a:r>
              <a:rPr lang="el-GR" smtClean="0"/>
              <a:t>Υπέρταση </a:t>
            </a:r>
          </a:p>
          <a:p>
            <a:pPr eaLnBrk="1" hangingPunct="1">
              <a:buFont typeface="Arial" charset="0"/>
              <a:buNone/>
              <a:defRPr/>
            </a:pPr>
            <a:endParaRPr lang="el-GR" sz="900" smtClean="0"/>
          </a:p>
          <a:p>
            <a:pPr eaLnBrk="1" hangingPunct="1">
              <a:defRPr/>
            </a:pPr>
            <a:r>
              <a:rPr lang="el-GR" smtClean="0"/>
              <a:t>Ολιγουρία</a:t>
            </a:r>
            <a:endParaRPr lang="en-US" smtClean="0"/>
          </a:p>
          <a:p>
            <a:pPr eaLnBrk="1" hangingPunct="1">
              <a:defRPr/>
            </a:pPr>
            <a:endParaRPr 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152400"/>
            <a:ext cx="8537575" cy="914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3200" b="1" smtClean="0"/>
              <a:t>Αίτια ταχέως εξελισσόμενης (μηνοειδούς) σπειραματονεφρίτιδας</a:t>
            </a:r>
            <a:endParaRPr lang="en-US" sz="3200" b="1" smtClean="0"/>
          </a:p>
        </p:txBody>
      </p:sp>
      <p:sp>
        <p:nvSpPr>
          <p:cNvPr id="563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eaLnBrk="1" hangingPunct="1"/>
            <a:r>
              <a:rPr lang="en-US" altLang="el-GR" b="1" smtClean="0"/>
              <a:t>Anti</a:t>
            </a:r>
            <a:r>
              <a:rPr lang="el-GR" altLang="el-GR" b="1" smtClean="0"/>
              <a:t>-</a:t>
            </a:r>
            <a:r>
              <a:rPr lang="en-US" altLang="el-GR" b="1" smtClean="0"/>
              <a:t>GBM</a:t>
            </a:r>
            <a:r>
              <a:rPr lang="el-GR" altLang="el-GR" smtClean="0"/>
              <a:t>, σύνδρομο </a:t>
            </a:r>
            <a:r>
              <a:rPr lang="en-US" altLang="el-GR" smtClean="0"/>
              <a:t>Goodpasture</a:t>
            </a:r>
            <a:r>
              <a:rPr lang="el-GR" altLang="el-GR" smtClean="0"/>
              <a:t> </a:t>
            </a:r>
            <a:r>
              <a:rPr lang="el-GR" altLang="el-GR" sz="2400" smtClean="0"/>
              <a:t>(10%)</a:t>
            </a:r>
            <a:endParaRPr lang="en-US" altLang="el-GR" sz="2400" smtClean="0"/>
          </a:p>
          <a:p>
            <a:pPr eaLnBrk="1" hangingPunct="1"/>
            <a:r>
              <a:rPr lang="en-US" altLang="el-GR" b="1" smtClean="0"/>
              <a:t>ANCA</a:t>
            </a:r>
            <a:r>
              <a:rPr lang="el-GR" altLang="el-GR" b="1" smtClean="0"/>
              <a:t>-θετική </a:t>
            </a:r>
            <a:r>
              <a:rPr lang="el-GR" altLang="el-GR" smtClean="0">
                <a:effectLst/>
              </a:rPr>
              <a:t>ανοσοπενική νεκρωτική</a:t>
            </a:r>
            <a:r>
              <a:rPr lang="el-GR" altLang="el-GR" b="1" smtClean="0">
                <a:effectLst/>
              </a:rPr>
              <a:t> </a:t>
            </a:r>
            <a:r>
              <a:rPr lang="el-GR" altLang="el-GR" smtClean="0">
                <a:effectLst/>
              </a:rPr>
              <a:t>ΣΝ </a:t>
            </a:r>
            <a:r>
              <a:rPr lang="el-GR" altLang="el-GR" sz="2400" smtClean="0">
                <a:effectLst/>
              </a:rPr>
              <a:t>(60%)</a:t>
            </a:r>
          </a:p>
          <a:p>
            <a:pPr lvl="1" eaLnBrk="1" hangingPunct="1"/>
            <a:r>
              <a:rPr lang="el-GR" altLang="el-GR" smtClean="0"/>
              <a:t>Κ</a:t>
            </a:r>
            <a:r>
              <a:rPr lang="en-US" altLang="el-GR" smtClean="0"/>
              <a:t>οκκιωμάτωση Wegener</a:t>
            </a:r>
            <a:endParaRPr lang="el-GR" altLang="el-GR" smtClean="0"/>
          </a:p>
          <a:p>
            <a:pPr lvl="1" eaLnBrk="1" hangingPunct="1"/>
            <a:r>
              <a:rPr lang="el-GR" altLang="el-GR" smtClean="0"/>
              <a:t>Μ</a:t>
            </a:r>
            <a:r>
              <a:rPr lang="en-US" altLang="el-GR" smtClean="0"/>
              <a:t>ικροσκοπική πολυαγγειίτιδα</a:t>
            </a:r>
            <a:endParaRPr lang="el-GR" altLang="el-GR" smtClean="0"/>
          </a:p>
          <a:p>
            <a:pPr lvl="1" eaLnBrk="1" hangingPunct="1"/>
            <a:r>
              <a:rPr lang="el-GR" altLang="el-GR" smtClean="0"/>
              <a:t>Σ</a:t>
            </a:r>
            <a:r>
              <a:rPr lang="en-US" altLang="el-GR" smtClean="0"/>
              <a:t>ύνδρομο Churg-Strauss</a:t>
            </a:r>
            <a:endParaRPr lang="el-GR" altLang="el-GR" smtClean="0"/>
          </a:p>
          <a:p>
            <a:pPr eaLnBrk="1" hangingPunct="1"/>
            <a:r>
              <a:rPr lang="el-GR" altLang="el-GR" b="1" smtClean="0"/>
              <a:t>Ανοσοσυμπλεγματικές ΣΝ</a:t>
            </a:r>
            <a:r>
              <a:rPr lang="el-GR" altLang="el-GR" smtClean="0"/>
              <a:t> </a:t>
            </a:r>
            <a:r>
              <a:rPr lang="el-GR" altLang="el-GR" sz="2400" smtClean="0"/>
              <a:t>(30%)</a:t>
            </a:r>
            <a:endParaRPr lang="en-US" altLang="el-GR" sz="2400" smtClean="0"/>
          </a:p>
          <a:p>
            <a:pPr lvl="1" eaLnBrk="1" hangingPunct="1"/>
            <a:r>
              <a:rPr lang="en-US" altLang="el-GR" smtClean="0"/>
              <a:t>IgA</a:t>
            </a:r>
            <a:r>
              <a:rPr lang="el-GR" altLang="el-GR" smtClean="0"/>
              <a:t> νεφροπάθεια</a:t>
            </a:r>
          </a:p>
          <a:p>
            <a:pPr lvl="1" eaLnBrk="1" hangingPunct="1"/>
            <a:r>
              <a:rPr lang="el-GR" altLang="el-GR" smtClean="0"/>
              <a:t>Μεταλοιμώδης (οξεία διάχυτη υπερπλαστική)</a:t>
            </a:r>
          </a:p>
          <a:p>
            <a:pPr lvl="1" eaLnBrk="1" hangingPunct="1"/>
            <a:r>
              <a:rPr lang="el-GR" altLang="el-GR" smtClean="0"/>
              <a:t>Μεμβρανοϋπερπλαστική</a:t>
            </a:r>
          </a:p>
          <a:p>
            <a:pPr lvl="1" eaLnBrk="1" hangingPunct="1"/>
            <a:r>
              <a:rPr lang="el-GR" altLang="el-GR" smtClean="0"/>
              <a:t>Διάχυτη υπερπλαστική του λύκου</a:t>
            </a:r>
            <a:endParaRPr lang="en-US" alt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304800"/>
            <a:ext cx="88392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800" b="1" smtClean="0"/>
              <a:t>Το ίζημα των ούρων στην ταχέως εξελισσόμενη σπειραματονεφρίτιδα</a:t>
            </a:r>
            <a:r>
              <a:rPr lang="el-GR" sz="4000" smtClean="0"/>
              <a:t> </a:t>
            </a:r>
            <a:endParaRPr lang="en-US" sz="4000" smtClean="0"/>
          </a:p>
        </p:txBody>
      </p:sp>
      <p:sp>
        <p:nvSpPr>
          <p:cNvPr id="5734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371600"/>
            <a:ext cx="88392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z="2400" smtClean="0"/>
              <a:t>Το ίζημα των ούρων είναι </a:t>
            </a:r>
            <a:r>
              <a:rPr lang="el-GR" sz="2400" b="1" smtClean="0">
                <a:solidFill>
                  <a:srgbClr val="FFFF00"/>
                </a:solidFill>
              </a:rPr>
              <a:t>τυπικά νεφριτικό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smtClean="0"/>
              <a:t>Παρουσιάζει μεγάλο αριθμό </a:t>
            </a:r>
            <a:r>
              <a:rPr lang="el-GR" sz="2400" smtClean="0">
                <a:solidFill>
                  <a:srgbClr val="FF3300"/>
                </a:solidFill>
              </a:rPr>
              <a:t>ερυθροκυττάρων</a:t>
            </a:r>
            <a:r>
              <a:rPr lang="el-GR" sz="2400" smtClean="0"/>
              <a:t>, με ποικίλο ποσοστό δυσμόρφων, τα οποία μπορεί και να απουσιάζουν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smtClean="0">
                <a:solidFill>
                  <a:srgbClr val="FF3300"/>
                </a:solidFill>
              </a:rPr>
              <a:t>Ερυθροκυτταρικούς</a:t>
            </a:r>
            <a:r>
              <a:rPr lang="el-GR" sz="2400" smtClean="0"/>
              <a:t> κυλίνδρους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smtClean="0"/>
              <a:t>Λευκοκύτταρα, λευκοκυτταρικούς κυλίνδρους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smtClean="0"/>
              <a:t>Επιθήλια νεφρικών σωληναρίων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smtClean="0"/>
              <a:t>Ευρείς κηρώδεις και κοκκώδεις κυλίνδρους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smtClean="0"/>
              <a:t>Νεφρωσικά στοιχεία (λιπώδεις κύλινδροι και λιπώδη ωοειδή σωμάτια) σε περιπτώσεις βαριάς πρωτεϊνουρίας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l-GR" sz="2400" b="1" smtClean="0">
                <a:solidFill>
                  <a:schemeClr val="tx2"/>
                </a:solidFill>
              </a:rPr>
              <a:t>Μικτό ίζημα</a:t>
            </a:r>
            <a:r>
              <a:rPr lang="el-GR" sz="2400" smtClean="0"/>
              <a:t> με νεφρωσικά και νεφριτικά χαρακτηριστικά απαντά τυπικά όταν το αίτιο είναι: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Μεμβρανοϋπερπλαστική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Διάχυτη υπερπλαστική σπειραματονεφρίτιδα του λύκου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000" smtClean="0"/>
              <a:t>Κρυοσφαιριναιμική ΣΝ (μεμβρανοϋπερπλαστική τύπου </a:t>
            </a:r>
            <a:r>
              <a:rPr lang="en-US" sz="2000" smtClean="0"/>
              <a:t>I</a:t>
            </a:r>
            <a:r>
              <a:rPr lang="el-GR" sz="2000" smtClean="0"/>
              <a:t>) 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457200"/>
            <a:ext cx="8534400" cy="1055688"/>
          </a:xfrm>
        </p:spPr>
        <p:txBody>
          <a:bodyPr anchor="b"/>
          <a:lstStyle/>
          <a:p>
            <a:pPr eaLnBrk="1" hangingPunct="1">
              <a:defRPr/>
            </a:pPr>
            <a:r>
              <a:rPr lang="el-GR" sz="3600" b="1" smtClean="0"/>
              <a:t/>
            </a:r>
            <a:br>
              <a:rPr lang="el-GR" sz="3600" b="1" smtClean="0"/>
            </a:br>
            <a:r>
              <a:rPr lang="el-GR" sz="3600" b="1" smtClean="0"/>
              <a:t/>
            </a:r>
            <a:br>
              <a:rPr lang="el-GR" sz="3600" b="1" smtClean="0"/>
            </a:br>
            <a:r>
              <a:rPr lang="el-GR" sz="3600" b="1" smtClean="0"/>
              <a:t/>
            </a:r>
            <a:br>
              <a:rPr lang="el-GR" sz="3600" b="1" smtClean="0"/>
            </a:br>
            <a:r>
              <a:rPr lang="el-GR" sz="3600" b="1" smtClean="0"/>
              <a:t/>
            </a:r>
            <a:br>
              <a:rPr lang="el-GR" sz="3600" b="1" smtClean="0"/>
            </a:br>
            <a:r>
              <a:rPr lang="el-GR" sz="3600" b="1" smtClean="0"/>
              <a:t/>
            </a:r>
            <a:br>
              <a:rPr lang="el-GR" sz="3600" b="1" smtClean="0"/>
            </a:br>
            <a:r>
              <a:rPr lang="el-GR" sz="3600" b="1" smtClean="0"/>
              <a:t/>
            </a:r>
            <a:br>
              <a:rPr lang="el-GR" sz="3600" b="1" smtClean="0"/>
            </a:br>
            <a:r>
              <a:rPr lang="el-GR" sz="3600" b="1" smtClean="0"/>
              <a:t/>
            </a:r>
            <a:br>
              <a:rPr lang="el-GR" sz="3600" b="1" smtClean="0"/>
            </a:br>
            <a:r>
              <a:rPr lang="el-GR" sz="3600" b="1" smtClean="0"/>
              <a:t/>
            </a:r>
            <a:br>
              <a:rPr lang="el-GR" sz="3600" b="1" smtClean="0"/>
            </a:br>
            <a:r>
              <a:rPr lang="el-GR" sz="3200" b="1" smtClean="0"/>
              <a:t>Χαρακτηριστικά σπειραματικής αιματουρίας</a:t>
            </a:r>
            <a:endParaRPr lang="en-US" sz="3200" b="1" smtClean="0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752600"/>
            <a:ext cx="8610600" cy="4772025"/>
          </a:xfrm>
        </p:spPr>
        <p:txBody>
          <a:bodyPr/>
          <a:lstStyle/>
          <a:p>
            <a:pPr eaLnBrk="1" hangingPunct="1">
              <a:defRPr/>
            </a:pPr>
            <a:r>
              <a:rPr lang="el-GR" sz="3100" smtClean="0"/>
              <a:t>Στις σπειραματικές παθήσεις, τα ερυθροκύτταρα ποικίλλουν ως προς:</a:t>
            </a:r>
            <a:endParaRPr lang="en-US" sz="3100" smtClean="0"/>
          </a:p>
          <a:p>
            <a:pPr lvl="1" eaLnBrk="1" hangingPunct="1">
              <a:defRPr/>
            </a:pPr>
            <a:r>
              <a:rPr lang="el-GR" sz="2700" b="1" smtClean="0">
                <a:solidFill>
                  <a:schemeClr val="tx2"/>
                </a:solidFill>
              </a:rPr>
              <a:t>Το μέγεθος</a:t>
            </a:r>
            <a:r>
              <a:rPr lang="en-US" sz="2700" b="1" smtClean="0">
                <a:solidFill>
                  <a:schemeClr val="tx2"/>
                </a:solidFill>
              </a:rPr>
              <a:t> </a:t>
            </a:r>
            <a:endParaRPr lang="el-GR" sz="2700" b="1" smtClean="0">
              <a:solidFill>
                <a:schemeClr val="tx2"/>
              </a:solidFill>
            </a:endParaRPr>
          </a:p>
          <a:p>
            <a:pPr lvl="1" eaLnBrk="1" hangingPunct="1">
              <a:defRPr/>
            </a:pPr>
            <a:r>
              <a:rPr lang="el-GR" sz="2700" b="1" smtClean="0">
                <a:solidFill>
                  <a:schemeClr val="tx2"/>
                </a:solidFill>
              </a:rPr>
              <a:t>Τη μορφολογία </a:t>
            </a:r>
          </a:p>
          <a:p>
            <a:pPr lvl="1" eaLnBrk="1" hangingPunct="1">
              <a:defRPr/>
            </a:pPr>
            <a:r>
              <a:rPr lang="el-GR" sz="2700" b="1" smtClean="0">
                <a:solidFill>
                  <a:schemeClr val="tx2"/>
                </a:solidFill>
              </a:rPr>
              <a:t>Την περιεκτικότητα σε αιμοσφαιρίνη</a:t>
            </a:r>
            <a:r>
              <a:rPr lang="en-US" sz="2700" b="1" smtClean="0"/>
              <a:t> </a:t>
            </a:r>
            <a:endParaRPr lang="el-GR" sz="2300" b="1" smtClean="0"/>
          </a:p>
          <a:p>
            <a:pPr lvl="2" eaLnBrk="1" hangingPunct="1">
              <a:defRPr/>
            </a:pPr>
            <a:r>
              <a:rPr lang="el-GR" sz="1900" smtClean="0"/>
              <a:t>τα σπειραματικά ερυθροκύτταρα έχουν συνήθως απολέσει ένα μεγάλο μέρος της αιμοσφαιρίνης</a:t>
            </a:r>
            <a:endParaRPr lang="en-US" sz="1900" smtClean="0"/>
          </a:p>
          <a:p>
            <a:pPr eaLnBrk="1" hangingPunct="1">
              <a:defRPr/>
            </a:pPr>
            <a:r>
              <a:rPr lang="el-GR" sz="3100" smtClean="0"/>
              <a:t>Τα σπειραματικά ερυθροκύτταρα είναι </a:t>
            </a:r>
            <a:r>
              <a:rPr lang="el-GR" sz="3100" b="1" smtClean="0">
                <a:solidFill>
                  <a:schemeClr val="tx2"/>
                </a:solidFill>
              </a:rPr>
              <a:t>μικρότερα</a:t>
            </a:r>
            <a:r>
              <a:rPr lang="el-GR" sz="3100" b="1" smtClean="0"/>
              <a:t> </a:t>
            </a:r>
            <a:r>
              <a:rPr lang="el-GR" sz="3100" smtClean="0"/>
              <a:t>σε μέγεθος από τα μη σπειραματικά</a:t>
            </a:r>
            <a:endParaRPr lang="en-US" sz="3100" smtClean="0"/>
          </a:p>
          <a:p>
            <a:pPr lvl="2" eaLnBrk="1" hangingPunct="1">
              <a:defRPr/>
            </a:pPr>
            <a:endParaRPr lang="en-US" sz="19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457200"/>
          </a:xfrm>
        </p:spPr>
        <p:txBody>
          <a:bodyPr/>
          <a:lstStyle/>
          <a:p>
            <a:pPr eaLnBrk="1" hangingPunct="1"/>
            <a:r>
              <a:rPr lang="el-GR" altLang="el-GR" sz="2800" b="1" smtClean="0"/>
              <a:t>Χαρακτηριστικά νεφρωσικού ιζήματος</a:t>
            </a:r>
          </a:p>
        </p:txBody>
      </p:sp>
      <p:sp>
        <p:nvSpPr>
          <p:cNvPr id="418822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05800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l-GR" altLang="el-GR" sz="2600" b="1" smtClean="0">
                <a:solidFill>
                  <a:schemeClr val="folHlink"/>
                </a:solidFill>
              </a:rPr>
              <a:t>Λιπιδουρία</a:t>
            </a:r>
            <a:endParaRPr lang="el-GR" altLang="el-GR" sz="2600" smtClean="0">
              <a:solidFill>
                <a:schemeClr val="folHlink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Λιπώδη ωοειδή σωμάτια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Υαλολιπώδεις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Λιπώδεις κύλινδροι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Κύλινδροι λιπωδών ωοειδών σωματίων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Ελεύθερα λιποσταγονίδια </a:t>
            </a:r>
            <a:endParaRPr lang="en-US" altLang="el-GR" sz="2800" smtClean="0"/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>
                <a:latin typeface="Arial" charset="0"/>
              </a:rPr>
              <a:t>Ελεύθερες πλάκες χοληστερόλης</a:t>
            </a:r>
          </a:p>
        </p:txBody>
      </p:sp>
      <p:sp>
        <p:nvSpPr>
          <p:cNvPr id="418823" name="Rectangle 7"/>
          <p:cNvSpPr>
            <a:spLocks noChangeArrowheads="1"/>
          </p:cNvSpPr>
          <p:nvPr/>
        </p:nvSpPr>
        <p:spPr bwMode="auto">
          <a:xfrm>
            <a:off x="228600" y="4281488"/>
            <a:ext cx="8534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l-GR" sz="2600" b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Σπειραματονεφρίτιδες με τυπικό νεφρωσικό ίζημα </a:t>
            </a:r>
          </a:p>
        </p:txBody>
      </p:sp>
      <p:sp>
        <p:nvSpPr>
          <p:cNvPr id="11269" name="Rectangle 8"/>
          <p:cNvSpPr>
            <a:spLocks noChangeArrowheads="1"/>
          </p:cNvSpPr>
          <p:nvPr/>
        </p:nvSpPr>
        <p:spPr bwMode="auto">
          <a:xfrm>
            <a:off x="457200" y="4776788"/>
            <a:ext cx="83058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1143000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1143000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1143000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0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>
                <a:srgbClr val="0099FF"/>
              </a:buClr>
              <a:buSzPct val="120000"/>
              <a:buFont typeface="Wingdings" pitchFamily="2" charset="2"/>
              <a:buChar char="§"/>
            </a:pPr>
            <a:r>
              <a:rPr lang="el-GR" altLang="el-GR" sz="2800"/>
              <a:t> </a:t>
            </a:r>
            <a:r>
              <a:rPr lang="el-GR" altLang="el-G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Μεμβρανώδης </a:t>
            </a:r>
            <a:r>
              <a:rPr lang="el-GR" altLang="el-GR" sz="2800"/>
              <a:t>σπειραματονεφρίτιδα</a:t>
            </a:r>
          </a:p>
          <a:p>
            <a:pPr>
              <a:buClr>
                <a:srgbClr val="0099FF"/>
              </a:buClr>
              <a:buSzPct val="120000"/>
              <a:buFont typeface="Wingdings" pitchFamily="2" charset="2"/>
              <a:buChar char="§"/>
            </a:pPr>
            <a:r>
              <a:rPr lang="el-GR" altLang="el-GR" sz="2800"/>
              <a:t> </a:t>
            </a:r>
            <a:r>
              <a:rPr lang="el-GR" altLang="el-G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Διαβητική νεφροπάθεια</a:t>
            </a:r>
          </a:p>
          <a:p>
            <a:pPr>
              <a:buClr>
                <a:srgbClr val="0099FF"/>
              </a:buClr>
              <a:buSzPct val="120000"/>
              <a:buFont typeface="Wingdings" pitchFamily="2" charset="2"/>
              <a:buChar char="§"/>
            </a:pPr>
            <a:r>
              <a:rPr lang="el-GR" altLang="el-GR" sz="2800"/>
              <a:t> </a:t>
            </a:r>
            <a:r>
              <a:rPr lang="el-GR" altLang="el-G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Αμυλοείδωση </a:t>
            </a:r>
          </a:p>
          <a:p>
            <a:pPr>
              <a:buClr>
                <a:srgbClr val="0099FF"/>
              </a:buClr>
              <a:buSzPct val="120000"/>
              <a:buFont typeface="Wingdings" pitchFamily="2" charset="2"/>
              <a:buChar char="§"/>
            </a:pPr>
            <a:r>
              <a:rPr lang="el-GR" altLang="el-GR" sz="2800"/>
              <a:t> </a:t>
            </a:r>
            <a:r>
              <a:rPr lang="el-GR" altLang="el-GR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Νόσος των ελαχίστων αλλοιώσεων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381000"/>
            <a:ext cx="8078788" cy="533400"/>
          </a:xfrm>
        </p:spPr>
        <p:txBody>
          <a:bodyPr anchor="b"/>
          <a:lstStyle/>
          <a:p>
            <a:pPr eaLnBrk="1" hangingPunct="1">
              <a:defRPr/>
            </a:pPr>
            <a:r>
              <a:rPr lang="el-GR" sz="2800" b="1" smtClean="0"/>
              <a:t>Πρότυπο της σπειραματικής αιματουρίας</a:t>
            </a:r>
            <a:endParaRPr lang="en-US" sz="2800" b="1" smtClean="0"/>
          </a:p>
        </p:txBody>
      </p:sp>
      <p:sp>
        <p:nvSpPr>
          <p:cNvPr id="4096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700" smtClean="0"/>
              <a:t>T</a:t>
            </a:r>
            <a:r>
              <a:rPr lang="el-GR" sz="2700" smtClean="0"/>
              <a:t>ο πρότυπο της σπειραματικής αιματουρίας </a:t>
            </a:r>
            <a:r>
              <a:rPr lang="el-GR" sz="2700" b="1" smtClean="0"/>
              <a:t>στο εργαστήριό μας</a:t>
            </a:r>
            <a:r>
              <a:rPr lang="el-GR" sz="2700" smtClean="0"/>
              <a:t> αποτελούν σταθερά, σε όλους τους τύπους ΣΝ, τρεις μορφές δύσμορφων ερυθροκυττάρων: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smtClean="0"/>
              <a:t>Τα δακτυλιοειδή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smtClean="0"/>
              <a:t>Τα στοχοκύτταρα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l-GR" sz="2400" smtClean="0"/>
              <a:t>Τα ακανθοκύτταρα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l-GR" sz="240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z="2700" b="1" smtClean="0"/>
              <a:t>Η ευαισθησία και η θετική προγνωστική αξία</a:t>
            </a:r>
            <a:r>
              <a:rPr lang="el-GR" sz="2700" smtClean="0"/>
              <a:t> του μοντέλου αυτού της μορφολογίας των δυσμόρφων ερυθροκυττάρων, ως δεικτών σπειραματικής αιματουρίας, βρέθηκε 88,35% και 98,9%, αντίστοιχα με διαχωριστικό όριο (</a:t>
            </a:r>
            <a:r>
              <a:rPr lang="en-US" sz="2700" smtClean="0"/>
              <a:t>cut</a:t>
            </a:r>
            <a:r>
              <a:rPr lang="el-GR" sz="2700" smtClean="0"/>
              <a:t> </a:t>
            </a:r>
            <a:r>
              <a:rPr lang="en-US" sz="2700" smtClean="0"/>
              <a:t>off</a:t>
            </a:r>
            <a:r>
              <a:rPr lang="el-GR" sz="2700" smtClean="0"/>
              <a:t>) το ποσοστό 4%</a:t>
            </a:r>
            <a:r>
              <a:rPr lang="el-GR" sz="2700" i="1" smtClean="0"/>
              <a:t> (</a:t>
            </a:r>
            <a:r>
              <a:rPr lang="el-GR" sz="2300" i="1" smtClean="0"/>
              <a:t>Ιατρική</a:t>
            </a:r>
            <a:r>
              <a:rPr lang="el-GR" sz="2300" smtClean="0"/>
              <a:t> 1999, 76:273)</a:t>
            </a:r>
            <a:endParaRPr lang="en-US" sz="2300" smtClean="0"/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300" smtClean="0"/>
          </a:p>
        </p:txBody>
      </p:sp>
      <p:pic>
        <p:nvPicPr>
          <p:cNvPr id="48132" name="Picture 10" descr="Δύσμορφα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349500"/>
            <a:ext cx="3429000" cy="1993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1" descr="Picture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411163"/>
            <a:ext cx="8766175" cy="603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12" descr="Picture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10125"/>
            <a:ext cx="33528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icture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5638"/>
            <a:ext cx="8763000" cy="559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8382000" cy="609600"/>
          </a:xfrm>
        </p:spPr>
        <p:txBody>
          <a:bodyPr anchor="t"/>
          <a:lstStyle/>
          <a:p>
            <a:pPr eaLnBrk="1" hangingPunct="1">
              <a:defRPr/>
            </a:pPr>
            <a:r>
              <a:rPr lang="el-GR" sz="3600" b="1" smtClean="0"/>
              <a:t>Ερυθροκυτταρικοί κύλινδροι</a:t>
            </a:r>
            <a:endParaRPr lang="en-US" sz="3600" b="1" smtClean="0"/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1125538"/>
            <a:ext cx="5334000" cy="5503862"/>
          </a:xfrm>
        </p:spPr>
        <p:txBody>
          <a:bodyPr/>
          <a:lstStyle/>
          <a:p>
            <a:pPr eaLnBrk="1" hangingPunct="1"/>
            <a:r>
              <a:rPr lang="el-GR" altLang="el-GR" sz="2600" smtClean="0">
                <a:solidFill>
                  <a:srgbClr val="FF3300"/>
                </a:solidFill>
              </a:rPr>
              <a:t>Αποτελούν δείκτες σπειραματικής αιματουρίας</a:t>
            </a:r>
            <a:r>
              <a:rPr lang="el-GR" altLang="el-GR" sz="2600" smtClean="0"/>
              <a:t> </a:t>
            </a:r>
            <a:r>
              <a:rPr lang="el-GR" altLang="el-GR" sz="2200" smtClean="0"/>
              <a:t>(ευαισθησία 87,38% και θετική προγνωστική αξία</a:t>
            </a:r>
            <a:r>
              <a:rPr lang="en-US" altLang="el-GR" sz="2200" smtClean="0"/>
              <a:t> </a:t>
            </a:r>
            <a:r>
              <a:rPr lang="el-GR" altLang="el-GR" sz="2200" smtClean="0"/>
              <a:t>97,16%, </a:t>
            </a:r>
            <a:r>
              <a:rPr lang="el-GR" altLang="el-GR" sz="2200" i="1" smtClean="0"/>
              <a:t>Ιατρική</a:t>
            </a:r>
            <a:r>
              <a:rPr lang="el-GR" altLang="el-GR" sz="2200" smtClean="0"/>
              <a:t> 1999, 76:273)</a:t>
            </a:r>
          </a:p>
          <a:p>
            <a:pPr eaLnBrk="1" hangingPunct="1">
              <a:buFont typeface="Wingdings" pitchFamily="2" charset="2"/>
              <a:buNone/>
            </a:pPr>
            <a:endParaRPr lang="en-US" altLang="el-GR" sz="800" smtClean="0"/>
          </a:p>
          <a:p>
            <a:pPr eaLnBrk="1" hangingPunct="1"/>
            <a:r>
              <a:rPr lang="el-GR" altLang="el-GR" sz="2600" smtClean="0"/>
              <a:t>Αποτελούν πολύτιμο</a:t>
            </a:r>
            <a:r>
              <a:rPr lang="en-US" altLang="el-GR" sz="2600" smtClean="0"/>
              <a:t> </a:t>
            </a:r>
            <a:r>
              <a:rPr lang="el-GR" altLang="el-GR" sz="2600" smtClean="0"/>
              <a:t>δείκτη σπειραματικής αιματουρίας στις περιπτώσεις απουσίας δυσμόρφων ερυθροκυττάρων </a:t>
            </a:r>
          </a:p>
          <a:p>
            <a:pPr lvl="1" eaLnBrk="1" hangingPunct="1"/>
            <a:r>
              <a:rPr lang="el-GR" altLang="el-GR" sz="2000" smtClean="0"/>
              <a:t>Μηνοειδείς ΣΝ</a:t>
            </a:r>
          </a:p>
          <a:p>
            <a:pPr lvl="2" eaLnBrk="1" hangingPunct="1"/>
            <a:r>
              <a:rPr lang="en-US" altLang="el-GR" sz="1800" smtClean="0"/>
              <a:t>ANCA-</a:t>
            </a:r>
            <a:r>
              <a:rPr lang="el-GR" altLang="el-GR" sz="1800" smtClean="0"/>
              <a:t>θετικές ανοσοπενικές-νεκρωτικές</a:t>
            </a:r>
            <a:r>
              <a:rPr lang="en-US" altLang="el-GR" sz="1800" smtClean="0"/>
              <a:t> </a:t>
            </a:r>
            <a:r>
              <a:rPr lang="el-GR" altLang="el-GR" sz="1800" smtClean="0"/>
              <a:t>ΣΝ</a:t>
            </a:r>
          </a:p>
          <a:p>
            <a:pPr lvl="2" eaLnBrk="1" hangingPunct="1"/>
            <a:r>
              <a:rPr lang="el-GR" altLang="el-GR" sz="1800" smtClean="0"/>
              <a:t>Σπανιότερα μεταλοιμώδεις</a:t>
            </a:r>
            <a:endParaRPr lang="en-US" altLang="el-GR" sz="1800" smtClean="0"/>
          </a:p>
        </p:txBody>
      </p:sp>
      <p:pic>
        <p:nvPicPr>
          <p:cNvPr id="51209" name="Picture 9" descr="Picture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990600"/>
            <a:ext cx="3427412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Picture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58200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6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206750"/>
            <a:ext cx="51816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F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709613"/>
            <a:ext cx="8382000" cy="5591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 descr="Pic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81275"/>
            <a:ext cx="647700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f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578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6" descr="Picture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0"/>
            <a:ext cx="51054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fi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6096000" cy="559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f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60688"/>
            <a:ext cx="4953000" cy="389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275"/>
            <a:ext cx="8991600" cy="591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Fig 6 c RBCs-cast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420688"/>
            <a:ext cx="8458200" cy="56118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Χαρακτηριστικά νεφριτικού ιζήματος</a:t>
            </a:r>
          </a:p>
        </p:txBody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800" b="1" smtClean="0"/>
              <a:t>Σπειραματική αιματουρία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mtClean="0">
                <a:solidFill>
                  <a:schemeClr val="folHlink"/>
                </a:solidFill>
              </a:rPr>
              <a:t>Δύσμορφα ερυθρά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mtClean="0">
                <a:solidFill>
                  <a:schemeClr val="folHlink"/>
                </a:solidFill>
              </a:rPr>
              <a:t>Ερυθροκυτταρικοί κύλινδροι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Λευκοκύτταρα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Λευκοκυτταρικοί κύλινδροι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Επιθήλια νεφρικών σωληναρίων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Επιθηλιακοί κύλινδροι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/>
              <a:t>Κηρώδεις κύλινδροι</a:t>
            </a:r>
          </a:p>
          <a:p>
            <a:pPr eaLnBrk="1" hangingPunct="1">
              <a:lnSpc>
                <a:spcPct val="90000"/>
              </a:lnSpc>
            </a:pPr>
            <a:endParaRPr lang="el-GR" altLang="el-G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90538"/>
            <a:ext cx="8458200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F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54025"/>
            <a:ext cx="8534400" cy="54911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457200"/>
            <a:ext cx="8610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Ερυθροκυτταρικοί κύλινδροι σε μη σπειραματικές παθήσεις</a:t>
            </a:r>
            <a:endParaRPr lang="en-US" sz="3200" b="1" smtClean="0"/>
          </a:p>
        </p:txBody>
      </p:sp>
      <p:sp>
        <p:nvSpPr>
          <p:cNvPr id="12902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2057400"/>
            <a:ext cx="8385175" cy="4041775"/>
          </a:xfrm>
        </p:spPr>
        <p:txBody>
          <a:bodyPr/>
          <a:lstStyle/>
          <a:p>
            <a:pPr eaLnBrk="1" hangingPunct="1">
              <a:defRPr/>
            </a:pPr>
            <a:r>
              <a:rPr lang="el-GR" smtClean="0"/>
              <a:t>Οξεία διαμεσοσωληναριακή νεφρίτιδα</a:t>
            </a:r>
          </a:p>
          <a:p>
            <a:pPr eaLnBrk="1" hangingPunct="1">
              <a:defRPr/>
            </a:pPr>
            <a:r>
              <a:rPr lang="el-GR" smtClean="0"/>
              <a:t>Οξεία σωληναριακή νέκρωση</a:t>
            </a:r>
          </a:p>
          <a:p>
            <a:pPr eaLnBrk="1" hangingPunct="1">
              <a:defRPr/>
            </a:pPr>
            <a:r>
              <a:rPr lang="el-GR" smtClean="0"/>
              <a:t>Φλοιώδης νέκρωση</a:t>
            </a:r>
          </a:p>
          <a:p>
            <a:pPr eaLnBrk="1" hangingPunct="1">
              <a:defRPr/>
            </a:pPr>
            <a:r>
              <a:rPr lang="el-GR" smtClean="0"/>
              <a:t>Νεφρικό έμφρακτο</a:t>
            </a:r>
          </a:p>
          <a:p>
            <a:pPr eaLnBrk="1" hangingPunct="1">
              <a:defRPr/>
            </a:pPr>
            <a:r>
              <a:rPr lang="el-GR" smtClean="0"/>
              <a:t>Οξεία απόρριψη νεφρικού μοσχεύματος</a:t>
            </a:r>
            <a:endParaRPr lang="en-US" smtClean="0"/>
          </a:p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b="1" smtClean="0"/>
              <a:t>IgA</a:t>
            </a:r>
            <a:r>
              <a:rPr lang="el-GR" b="1" smtClean="0"/>
              <a:t> νεφροπάθεια</a:t>
            </a:r>
            <a:endParaRPr lang="en-US" b="1" smtClean="0"/>
          </a:p>
        </p:txBody>
      </p:sp>
      <p:sp>
        <p:nvSpPr>
          <p:cNvPr id="645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smtClean="0"/>
              <a:t>Είναι η συχνότερη αιτία </a:t>
            </a:r>
            <a:r>
              <a:rPr lang="el-GR" sz="2800" smtClean="0">
                <a:solidFill>
                  <a:srgbClr val="FF3300"/>
                </a:solidFill>
              </a:rPr>
              <a:t>ασυμπτωματικής σπειραματικής μικροσκοπικής αιματουρίας</a:t>
            </a:r>
          </a:p>
          <a:p>
            <a:pPr eaLnBrk="1" hangingPunct="1">
              <a:defRPr/>
            </a:pPr>
            <a:r>
              <a:rPr lang="el-GR" sz="2800" smtClean="0"/>
              <a:t>Η συνηθέστερη κλινική εκδήλωση (παρατηρούμενη σε 50-60% των περιπτώσεων) είναι </a:t>
            </a:r>
            <a:r>
              <a:rPr lang="el-GR" sz="2800" b="1" smtClean="0"/>
              <a:t>επεισόδια μακροσκοπικής αιματουρίας</a:t>
            </a:r>
            <a:r>
              <a:rPr lang="el-GR" sz="2800" smtClean="0"/>
              <a:t> ταυτόχρονα με λοίμωξη του αναπνευστικού ή του γαστρεντερικού συστήματος</a:t>
            </a:r>
          </a:p>
          <a:p>
            <a:pPr eaLnBrk="1" hangingPunct="1">
              <a:defRPr/>
            </a:pPr>
            <a:r>
              <a:rPr lang="el-GR" sz="2800" smtClean="0"/>
              <a:t>Μπορεί να παρουσιαστεί με επιμένουσα μικροσκοπική σπειραματική αιματουρία, πρωτεϊνουρία και </a:t>
            </a:r>
            <a:r>
              <a:rPr lang="el-GR" sz="2800" smtClean="0">
                <a:solidFill>
                  <a:srgbClr val="FFFF00"/>
                </a:solidFill>
              </a:rPr>
              <a:t>σπανίως με ταχέως εξελισσόμενη</a:t>
            </a:r>
            <a:r>
              <a:rPr lang="el-GR" sz="2800" smtClean="0"/>
              <a:t> </a:t>
            </a:r>
            <a:r>
              <a:rPr lang="el-GR" sz="2400" smtClean="0"/>
              <a:t>(στην αιματουρία προστίθενται πυουρία και λευκοκυτταρικοί κύλινδροι)</a:t>
            </a:r>
            <a:r>
              <a:rPr lang="en-US" sz="2400" smtClean="0"/>
              <a:t> </a:t>
            </a:r>
            <a:r>
              <a:rPr lang="el-GR" sz="2400" smtClean="0"/>
              <a:t> </a:t>
            </a:r>
            <a:r>
              <a:rPr lang="en-US" sz="24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8392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9238"/>
            <a:ext cx="7543800" cy="630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0" descr="Picture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33350"/>
            <a:ext cx="8610600" cy="5589588"/>
          </a:xfrm>
          <a:noFill/>
        </p:spPr>
      </p:pic>
      <p:pic>
        <p:nvPicPr>
          <p:cNvPr id="64515" name="Picture 12" descr="Picture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3150"/>
            <a:ext cx="20574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σάρωση0018-b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71513"/>
            <a:ext cx="8610600" cy="546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381000"/>
            <a:ext cx="8461375" cy="6858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/>
              <a:t>Οξεία διάχυτη υπερπλαστική (μεταλοιμώδης)</a:t>
            </a:r>
            <a:br>
              <a:rPr lang="el-GR" sz="2800" b="1" smtClean="0"/>
            </a:br>
            <a:endParaRPr lang="en-US" sz="2800" b="1" smtClean="0"/>
          </a:p>
        </p:txBody>
      </p:sp>
      <p:sp>
        <p:nvSpPr>
          <p:cNvPr id="17408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066800"/>
            <a:ext cx="8613775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Ακολουθεί λοίμωξη από </a:t>
            </a:r>
            <a:r>
              <a:rPr lang="en-US" sz="2800" i="1" smtClean="0"/>
              <a:t>Streptococcus pyogenes</a:t>
            </a:r>
            <a:r>
              <a:rPr lang="en-US" sz="2800" smtClean="0"/>
              <a:t> (</a:t>
            </a:r>
            <a:r>
              <a:rPr lang="el-GR" sz="2800" smtClean="0"/>
              <a:t>φαρυγγίτιδα ή πυόδερμα) με δεύτερη σε συχνότητα αιτία τη σταφυλοκοκκική λοίμωξη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Η πιο κοινή εκδήλωση είναι το </a:t>
            </a:r>
            <a:r>
              <a:rPr lang="el-GR" sz="2800" smtClean="0">
                <a:solidFill>
                  <a:srgbClr val="FF0066"/>
                </a:solidFill>
              </a:rPr>
              <a:t>νεφριτικό σύνδρομο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Δύσμορφα ερυθρά (σπάνια απόντα), ερυθροκυτταρικοί κύλινδροι, </a:t>
            </a:r>
            <a:r>
              <a:rPr lang="el-GR" sz="2800" b="1" smtClean="0"/>
              <a:t>λευκοκύτταρα, λευκοκυτταρικοί κύλινδροι</a:t>
            </a:r>
            <a:r>
              <a:rPr lang="el-GR" sz="2800" smtClean="0"/>
              <a:t>, επιθήλια νεφρικών σωληναρίων και κηρώδεις κύλινδροι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Υποχώρηση σημείων και συμπτωμάτων μέσα σε λίγους μήνες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Η ελάττωση του συμπληρώματος υποχωρεί μέσα σε 2 μήνες,</a:t>
            </a:r>
            <a:r>
              <a:rPr lang="en-US" sz="2800" smtClean="0"/>
              <a:t> </a:t>
            </a:r>
            <a:r>
              <a:rPr lang="en-US" sz="2400" smtClean="0"/>
              <a:t>(</a:t>
            </a:r>
            <a:r>
              <a:rPr lang="el-GR" sz="2400" smtClean="0"/>
              <a:t>ελαττωμένο </a:t>
            </a:r>
            <a:r>
              <a:rPr lang="en-US" sz="2400" smtClean="0">
                <a:solidFill>
                  <a:srgbClr val="FF3300"/>
                </a:solidFill>
              </a:rPr>
              <a:t>C3</a:t>
            </a:r>
            <a:r>
              <a:rPr lang="el-GR" sz="2400" smtClean="0">
                <a:solidFill>
                  <a:srgbClr val="FF3300"/>
                </a:solidFill>
              </a:rPr>
              <a:t> </a:t>
            </a:r>
            <a:r>
              <a:rPr lang="el-GR" sz="2400" smtClean="0"/>
              <a:t>πέρα από 8 εβδομάδες θέτει την υποψία μεμβρανουπερπλαστικής ή υπερπλαστικής ΣΝ του λύκου)</a:t>
            </a:r>
            <a:r>
              <a:rPr lang="el-GR" sz="2800" smtClean="0"/>
              <a:t> η αιματουρία σε 6 μήνες και η πρωτεινουρία σε 2 χρόνια</a:t>
            </a:r>
            <a:endParaRPr lang="en-US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8991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/>
              <a:t>Μεμβρανοϋπερπλαστική σπειραματονεφρίτιδα</a:t>
            </a:r>
          </a:p>
        </p:txBody>
      </p:sp>
      <p:sp>
        <p:nvSpPr>
          <p:cNvPr id="2181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143000"/>
            <a:ext cx="88392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Ταξινομείται, με βάση τα ευρήματα στο ηλεκτρονικό μικροσκόπιο, σε 2 τύπους: 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b="1" smtClean="0">
                <a:solidFill>
                  <a:srgbClr val="FFFF00"/>
                </a:solidFill>
              </a:rPr>
              <a:t>Τύπος Ι</a:t>
            </a:r>
            <a:r>
              <a:rPr lang="el-GR" altLang="el-GR" sz="2000" smtClean="0"/>
              <a:t> (υποενδοθηλιακές και μεσαγγειακές ανοσοεναποθέσεις)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Μικτή τύπου ΙΙ κρυοσφαιριναιμία (</a:t>
            </a:r>
            <a:r>
              <a:rPr lang="en-US" altLang="el-GR" sz="1800" smtClean="0"/>
              <a:t>IgM/IgG)</a:t>
            </a:r>
            <a:endParaRPr lang="el-GR" altLang="el-GR" sz="1800" smtClean="0"/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Ηπατίτιδα </a:t>
            </a:r>
            <a:r>
              <a:rPr lang="en-US" altLang="el-GR" sz="1800" smtClean="0"/>
              <a:t>C</a:t>
            </a:r>
            <a:endParaRPr lang="el-GR" altLang="el-GR" sz="1800" smtClean="0"/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Χρόνια λοίμωξη (υποξεία ή χρόνια ενδοκαρδίτιδα, οστεομυελίτιδα)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Νεοπλασία</a:t>
            </a:r>
            <a:endParaRPr lang="en-US" altLang="el-GR" sz="1800" smtClean="0"/>
          </a:p>
          <a:p>
            <a:pPr eaLnBrk="1" hangingPunct="1">
              <a:lnSpc>
                <a:spcPct val="80000"/>
              </a:lnSpc>
            </a:pPr>
            <a:r>
              <a:rPr lang="el-GR" altLang="el-GR" sz="2000" b="1" smtClean="0">
                <a:solidFill>
                  <a:srgbClr val="FFFF00"/>
                </a:solidFill>
              </a:rPr>
              <a:t>Τύπος ΙΙ</a:t>
            </a:r>
            <a:r>
              <a:rPr lang="el-GR" altLang="el-GR" sz="2000" smtClean="0"/>
              <a:t> (πυκνές εναποθέσεις στη βασική μεμβράνη)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Ο τύπος ΙΙ είναι σπάνιος και σε ορισμένες περιπτώσεις συνδέεται με λιποδυστροφία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b="1" smtClean="0"/>
              <a:t>Κλινικά</a:t>
            </a:r>
            <a:r>
              <a:rPr lang="el-GR" altLang="el-GR" sz="2000" smtClean="0"/>
              <a:t>, και οι 2 τύποι εκδηλώνουν χαρακτηριστικά νεφρωσικού και νεφριτικού συνδρόμου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Στη μικροσκοπική ανάλυση των ούρων ανευρίσκονται νεφριτικά και νεφρωσικά στοιχεία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Δύσμορφα ερυθρά, ερυθροκυτταρικοί κύλινδροι, λευκοκύτταρα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Λιπιδουρία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Νεφρωσικού τύπου πρωτεϊνουρία παρατηρείται περίπου στο 50% των ασθενών</a:t>
            </a:r>
          </a:p>
          <a:p>
            <a:pPr eaLnBrk="1" hangingPunct="1">
              <a:lnSpc>
                <a:spcPct val="80000"/>
              </a:lnSpc>
            </a:pPr>
            <a:endParaRPr lang="el-GR" altLang="el-GR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763000" cy="685800"/>
          </a:xfrm>
        </p:spPr>
        <p:txBody>
          <a:bodyPr/>
          <a:lstStyle/>
          <a:p>
            <a:pPr eaLnBrk="1" hangingPunct="1"/>
            <a:r>
              <a:rPr lang="el-GR" altLang="el-GR" sz="2900" b="1" smtClean="0"/>
              <a:t>Σπειραματονεφρίτιδες με τυπικό νεφριτικό ίζημα</a:t>
            </a:r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47800"/>
            <a:ext cx="86868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smtClean="0"/>
              <a:t>Οξεία διάχυτη υπερπλαστική σπειραματονεφρίτιδα </a:t>
            </a:r>
          </a:p>
          <a:p>
            <a:pPr eaLnBrk="1" hangingPunct="1">
              <a:defRPr/>
            </a:pPr>
            <a:r>
              <a:rPr lang="el-GR" sz="2800" smtClean="0"/>
              <a:t>Ταχέως εξελισσόμενη σπειραματονεφρίτιδα </a:t>
            </a:r>
          </a:p>
          <a:p>
            <a:pPr lvl="1" eaLnBrk="1" hangingPunct="1">
              <a:defRPr/>
            </a:pPr>
            <a:r>
              <a:rPr lang="el-GR" smtClean="0"/>
              <a:t>Ανοσοσυμπλεγματική σπειραματονεφρίτιδα</a:t>
            </a:r>
          </a:p>
          <a:p>
            <a:pPr lvl="1" eaLnBrk="1" hangingPunct="1">
              <a:defRPr/>
            </a:pPr>
            <a:r>
              <a:rPr lang="el-GR" smtClean="0"/>
              <a:t>Αnti-GBM</a:t>
            </a:r>
          </a:p>
          <a:p>
            <a:pPr lvl="1" eaLnBrk="1" hangingPunct="1">
              <a:defRPr/>
            </a:pPr>
            <a:r>
              <a:rPr lang="el-GR" sz="2400" smtClean="0"/>
              <a:t>ANCA-θετική ανοσοπενική-νεκρωτική σπειραματονεφρίτιδα</a:t>
            </a:r>
            <a:r>
              <a:rPr lang="el-GR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 descr="F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609600"/>
            <a:ext cx="8458200" cy="54625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381000"/>
            <a:ext cx="8540750" cy="1143000"/>
          </a:xfrm>
        </p:spPr>
        <p:txBody>
          <a:bodyPr/>
          <a:lstStyle/>
          <a:p>
            <a:pPr eaLnBrk="1" hangingPunct="1"/>
            <a:r>
              <a:rPr lang="el-GR" altLang="el-GR" sz="3600" b="1" smtClean="0"/>
              <a:t>Νεφρωσικά στοιχεία (λιπιδουρία)</a:t>
            </a:r>
            <a:endParaRPr lang="en-US" altLang="el-GR" sz="3600" b="1" smtClean="0"/>
          </a:p>
        </p:txBody>
      </p:sp>
      <p:sp>
        <p:nvSpPr>
          <p:cNvPr id="1331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457200" y="1600200"/>
            <a:ext cx="83820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l-GR" dirty="0" smtClean="0"/>
              <a:t>Λιπώδη ωοειδή σωμάτια (επιθήλια ή </a:t>
            </a:r>
            <a:r>
              <a:rPr lang="el-GR" dirty="0" err="1" smtClean="0"/>
              <a:t>μακροφάγα</a:t>
            </a:r>
            <a:r>
              <a:rPr lang="el-GR" dirty="0" smtClean="0"/>
              <a:t> με λιποσταγονίδια)</a:t>
            </a:r>
          </a:p>
          <a:p>
            <a:pPr eaLnBrk="1" hangingPunct="1">
              <a:buFont typeface="Arial" charset="0"/>
              <a:buNone/>
              <a:defRPr/>
            </a:pPr>
            <a:endParaRPr lang="el-GR" sz="900" dirty="0" smtClean="0"/>
          </a:p>
          <a:p>
            <a:pPr eaLnBrk="1" hangingPunct="1">
              <a:defRPr/>
            </a:pPr>
            <a:r>
              <a:rPr lang="el-GR" dirty="0" err="1" smtClean="0"/>
              <a:t>Υαλολιπώδεις</a:t>
            </a:r>
            <a:r>
              <a:rPr lang="el-GR" dirty="0" smtClean="0"/>
              <a:t> κύλινδροι</a:t>
            </a:r>
          </a:p>
          <a:p>
            <a:pPr eaLnBrk="1" hangingPunct="1">
              <a:buFont typeface="Arial" charset="0"/>
              <a:buNone/>
              <a:defRPr/>
            </a:pPr>
            <a:endParaRPr lang="el-GR" sz="1000" dirty="0" smtClean="0"/>
          </a:p>
          <a:p>
            <a:pPr eaLnBrk="1" hangingPunct="1">
              <a:defRPr/>
            </a:pPr>
            <a:r>
              <a:rPr lang="el-GR" dirty="0" smtClean="0"/>
              <a:t>Λιπώδεις κύλινδροι</a:t>
            </a:r>
          </a:p>
          <a:p>
            <a:pPr eaLnBrk="1" hangingPunct="1">
              <a:buFont typeface="Arial" charset="0"/>
              <a:buNone/>
              <a:defRPr/>
            </a:pPr>
            <a:endParaRPr lang="el-GR" sz="900" dirty="0" smtClean="0"/>
          </a:p>
          <a:p>
            <a:pPr eaLnBrk="1" hangingPunct="1">
              <a:defRPr/>
            </a:pPr>
            <a:r>
              <a:rPr lang="el-GR" dirty="0" smtClean="0"/>
              <a:t>Κύλινδροι λιπωδών ωοειδών σωματίων</a:t>
            </a:r>
          </a:p>
          <a:p>
            <a:pPr eaLnBrk="1" hangingPunct="1">
              <a:buFont typeface="Arial" charset="0"/>
              <a:buNone/>
              <a:defRPr/>
            </a:pPr>
            <a:endParaRPr lang="el-GR" sz="1000" dirty="0" smtClean="0"/>
          </a:p>
          <a:p>
            <a:pPr eaLnBrk="1" hangingPunct="1">
              <a:defRPr/>
            </a:pPr>
            <a:r>
              <a:rPr lang="el-GR" dirty="0" smtClean="0"/>
              <a:t>Ελεύθερα λιποσταγονίδια</a:t>
            </a:r>
            <a:endParaRPr lang="en-US" dirty="0" smtClean="0"/>
          </a:p>
          <a:p>
            <a:pPr eaLnBrk="1" hangingPunct="1">
              <a:defRPr/>
            </a:pPr>
            <a:r>
              <a:rPr lang="el-GR" dirty="0" smtClean="0"/>
              <a:t>Ελεύθεροι κρύσταλλοι χοληστερόλης</a:t>
            </a: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7" descr="Picture2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06425"/>
            <a:ext cx="8229600" cy="51879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 descr="Picture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341313"/>
            <a:ext cx="8229600" cy="5718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4" descr="Picture7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49275"/>
            <a:ext cx="8229600" cy="53006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Picture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06425"/>
            <a:ext cx="8229600" cy="51863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Picture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90550"/>
            <a:ext cx="8205787" cy="52181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 descr="σάρωση0012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9713"/>
            <a:ext cx="7010400" cy="611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 descr="Picture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46100"/>
            <a:ext cx="8229600" cy="53070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6" descr="Picture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08000"/>
            <a:ext cx="8783637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28600" y="228600"/>
            <a:ext cx="8763000" cy="381000"/>
          </a:xfrm>
        </p:spPr>
        <p:txBody>
          <a:bodyPr/>
          <a:lstStyle/>
          <a:p>
            <a:pPr eaLnBrk="1" hangingPunct="1">
              <a:defRPr/>
            </a:pPr>
            <a:r>
              <a:rPr lang="el-GR" sz="1800" b="1" smtClean="0">
                <a:solidFill>
                  <a:schemeClr val="tx1"/>
                </a:solidFill>
              </a:rPr>
              <a:t>Συσχέτιση των κύριων ευρημάτων στο ίζημα με πιθανή νεφρική νόσο</a:t>
            </a:r>
          </a:p>
        </p:txBody>
      </p:sp>
      <p:graphicFrame>
        <p:nvGraphicFramePr>
          <p:cNvPr id="14378" name="Group 42"/>
          <p:cNvGraphicFramePr>
            <a:graphicFrameLocks noGrp="1"/>
          </p:cNvGraphicFramePr>
          <p:nvPr>
            <p:ph idx="1"/>
          </p:nvPr>
        </p:nvGraphicFramePr>
        <p:xfrm>
          <a:off x="228600" y="838200"/>
          <a:ext cx="8686800" cy="5892166"/>
        </p:xfrm>
        <a:graphic>
          <a:graphicData uri="http://schemas.openxmlformats.org/drawingml/2006/table">
            <a:tbl>
              <a:tblPr/>
              <a:tblGrid>
                <a:gridCol w="5256213"/>
                <a:gridCol w="3430587"/>
              </a:tblGrid>
              <a:tr h="4572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Ευρήματα στο ίζημα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99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Νόσοι που συσχετίζονται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</a:tr>
              <a:tr h="414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Δύσμορφα 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ερυθρά 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Σπειραματική νόσος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</a:tr>
              <a:tr h="347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Ερυθροκυτταρικοί κύλινδροι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Σπειραματική νόσος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</a:tr>
              <a:tr h="733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Ερυθρά δύσμορφα ή ισόμορφα με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ερυθροκυτταρικούς κυλίνδρους</a:t>
                      </a:r>
                      <a:endParaRPr kumimoji="0" lang="el-GR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Σπειραματική νόσος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</a:tr>
              <a:tr h="733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Λιπιδουρία  (λιπώδη ωοειδή σωμάτια,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λιπώδεις ή υαλολιπώδεις κύλινδροι)</a:t>
                      </a:r>
                      <a:endParaRPr kumimoji="0" lang="el-GR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Νεφρωσικό σύνδρομο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</a:tr>
              <a:tr h="733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Λευκοκύτταρα ή λευκοκυτταρικοί 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κύλινδροι  με βακτήρια </a:t>
                      </a:r>
                      <a:endParaRPr kumimoji="0" lang="el-GR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Ουρολοίμωξη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</a:tr>
              <a:tr h="733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Λευκοκύτταρα  ή λευκοκυτταρικοί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κύλινδροι ή και τα δύο χωρίς βακτήρια</a:t>
                      </a:r>
                      <a:endParaRPr kumimoji="0" lang="el-GR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Οξεία διάμεσος νεφρίτιδα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</a:tr>
              <a:tr h="169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Επιθήλια νεφρικών σωληναρίων ή τμήματα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αυτών, κύλινδροι επιθηλίων νεφρικών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σωληναρίων, ευρείς κηρώδεις κύλινδροι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και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άφθονοι καφέ κοκκώδεις κύλινδροι 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οξείας σωληναριακής νέκρωσης</a:t>
                      </a:r>
                      <a:endParaRPr kumimoji="0" lang="en-US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Οξεία σωληναριακή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3399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  νέκρωση</a:t>
                      </a:r>
                      <a:endParaRPr kumimoji="0" lang="el-GR" altLang="el-GR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tx2"/>
                        </a:gs>
                        <a:gs pos="100000">
                          <a:srgbClr val="FFCCFF"/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Picture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2250"/>
            <a:ext cx="7696200" cy="650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4" descr="Picture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582613"/>
            <a:ext cx="8153400" cy="52482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eaLnBrk="1" hangingPunct="1"/>
            <a:r>
              <a:rPr lang="el-GR" altLang="el-GR" sz="2800" b="1" smtClean="0">
                <a:solidFill>
                  <a:schemeClr val="tx1"/>
                </a:solidFill>
              </a:rPr>
              <a:t>Κλινικές εκδηλώσεις της σπειραματονεφρίτιδας του ΣΕΛ</a:t>
            </a:r>
          </a:p>
        </p:txBody>
      </p:sp>
      <p:sp>
        <p:nvSpPr>
          <p:cNvPr id="2088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295400"/>
            <a:ext cx="8991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400" b="1" smtClean="0"/>
              <a:t>Παθολογικά ευρήματα</a:t>
            </a:r>
            <a:r>
              <a:rPr lang="el-GR" altLang="el-GR" sz="2400" smtClean="0"/>
              <a:t> στο ίζημα των ούρων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b="1" smtClean="0"/>
              <a:t>Νεφρική ανεπάρκεια</a:t>
            </a:r>
            <a:r>
              <a:rPr lang="el-GR" altLang="el-GR" sz="2400" smtClean="0"/>
              <a:t> </a:t>
            </a:r>
            <a:r>
              <a:rPr lang="el-GR" altLang="el-GR" sz="2000" smtClean="0"/>
              <a:t>(οξεία ή χρόνια)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b="1" smtClean="0"/>
              <a:t>Οξύ νεφριτικό σύνδρομο</a:t>
            </a:r>
            <a:r>
              <a:rPr lang="el-GR" altLang="el-GR" sz="2400" smtClean="0"/>
              <a:t> </a:t>
            </a:r>
            <a:r>
              <a:rPr lang="el-GR" altLang="el-GR" sz="1800" smtClean="0"/>
              <a:t>(οξεία διάχυτη υπερπλαστική)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 </a:t>
            </a:r>
            <a:r>
              <a:rPr lang="el-GR" altLang="el-GR" sz="2400" b="1" smtClean="0"/>
              <a:t>Νεφρωσικό σύνδρομο</a:t>
            </a:r>
            <a:r>
              <a:rPr lang="el-GR" altLang="el-GR" sz="2400" smtClean="0"/>
              <a:t> </a:t>
            </a:r>
            <a:r>
              <a:rPr lang="el-GR" altLang="el-GR" sz="2000" smtClean="0"/>
              <a:t>(μεμβρανώδης τύπος)</a:t>
            </a:r>
            <a:endParaRPr lang="en-US" altLang="el-GR" sz="2000" smtClean="0"/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>
                <a:solidFill>
                  <a:srgbClr val="FF99FF"/>
                </a:solidFill>
              </a:rPr>
              <a:t>Βαριά πρωτεϊνουρία, υποπρωτεϊναιμία, οίδημα, υπερχοληστεριναιμία, λιπιδουρία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b="1" smtClean="0"/>
              <a:t>Μικτό νεφρωσικό και νεφριτικό σύνδρομο</a:t>
            </a:r>
            <a:r>
              <a:rPr lang="el-GR" altLang="el-GR" sz="2400" smtClean="0"/>
              <a:t> </a:t>
            </a:r>
            <a:r>
              <a:rPr lang="el-GR" altLang="el-GR" sz="2000" smtClean="0"/>
              <a:t>(υπερπλαστικές μορφές της νόσου)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b="1" smtClean="0"/>
              <a:t>Ταχέως εξελισσόμενη</a:t>
            </a:r>
            <a:r>
              <a:rPr lang="el-GR" altLang="el-GR" sz="2400" smtClean="0"/>
              <a:t> ΣΝ </a:t>
            </a:r>
            <a:r>
              <a:rPr lang="el-GR" altLang="el-GR" sz="2000" smtClean="0"/>
              <a:t>(αποκλειστικά στη διάχυτη υπερπλαστική μορφή, τύπο </a:t>
            </a:r>
            <a:r>
              <a:rPr lang="en-US" altLang="el-GR" sz="2000" smtClean="0"/>
              <a:t>IV</a:t>
            </a:r>
            <a:r>
              <a:rPr lang="el-GR" altLang="el-GR" sz="200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b="1" smtClean="0"/>
              <a:t>Θρομβωτική μικροαγγειοπάθεια: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smtClean="0"/>
              <a:t>Θρομβωτική θρομβοκυτταροπενική πορφύρα/αιμολυτικό-ουραιμικό σύνδρομο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smtClean="0"/>
              <a:t>Σύνδρομο αντικαρδιολιπίνης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smtClean="0"/>
              <a:t>Θρόμβωση νεφρικής φλέβας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smtClean="0"/>
              <a:t>Κακοήθης υπέρταση</a:t>
            </a:r>
            <a:r>
              <a:rPr lang="el-GR" altLang="el-GR" sz="1800" smtClean="0"/>
              <a:t> </a:t>
            </a:r>
            <a:endParaRPr lang="en-US" altLang="el-GR" sz="180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l-GR" altLang="el-GR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152400"/>
            <a:ext cx="8613775" cy="53340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smtClean="0"/>
              <a:t>Ταξινόμηση της σπειραματονεφρίτιδας του ΣΕΛ κατά </a:t>
            </a:r>
            <a:r>
              <a:rPr lang="en-GB" sz="2400" smtClean="0"/>
              <a:t>WHO</a:t>
            </a:r>
            <a:endParaRPr lang="el-GR" sz="2400" smtClean="0"/>
          </a:p>
        </p:txBody>
      </p:sp>
      <p:graphicFrame>
        <p:nvGraphicFramePr>
          <p:cNvPr id="81943" name="Group 23"/>
          <p:cNvGraphicFramePr>
            <a:graphicFrameLocks noGrp="1"/>
          </p:cNvGraphicFramePr>
          <p:nvPr>
            <p:ph idx="1"/>
          </p:nvPr>
        </p:nvGraphicFramePr>
        <p:xfrm>
          <a:off x="152400" y="838200"/>
          <a:ext cx="8763000" cy="5599113"/>
        </p:xfrm>
        <a:graphic>
          <a:graphicData uri="http://schemas.openxmlformats.org/drawingml/2006/table">
            <a:tbl>
              <a:tblPr/>
              <a:tblGrid>
                <a:gridCol w="1206500"/>
                <a:gridCol w="7556500"/>
              </a:tblGrid>
              <a:tr h="103663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Κλάση </a:t>
                      </a:r>
                      <a:r>
                        <a:rPr kumimoji="0" lang="en-US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Ελάχιστη μεσαγγειακή σπειραματονεφρίτιδα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Φυσιολογικοί νεφροί στο φωτεινό μικροσκόπιο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Εναποθέσεις ανοσοσυμπλεγμάτων στο μεσάγγειο στον ανοσοφθορισμό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82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Κλάση </a:t>
                      </a:r>
                      <a:r>
                        <a:rPr kumimoji="0" lang="en-US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Ι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Μεσαγγειοϋπερπλαστική σπειραματονεφρίτιδα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Υπερκυτταρικότητα ή 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διεύρυνση του 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μεσαγγείου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με ανοσοεναποθέσεις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στον ανοσοφθορισμό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97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Κλάση </a:t>
                      </a:r>
                      <a:r>
                        <a:rPr kumimoji="0" lang="en-US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ΙΙ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Εστιακή υπερπλαστική σπειραματονεφρίτιδα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Σπειραματονεφρίτιδα με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&lt;50% των σπειραμάτων με 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υποενδοθηλιακές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ανοσοεναποθέσεις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822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Κλάση</a:t>
                      </a:r>
                      <a:r>
                        <a:rPr kumimoji="0" lang="en-GB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IV</a:t>
                      </a:r>
                      <a:endParaRPr kumimoji="0" lang="en-GB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Διάχυτη υπερπλαστική σπειραματονεφρίτιδα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Σπειραματονεφρίτιδα με &gt;50% των σπειραμάτων με 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υποενδοθηλιακές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ανοσοεναποθέσεις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9775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Κλάση</a:t>
                      </a:r>
                      <a:r>
                        <a:rPr kumimoji="0" lang="en-GB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</a:t>
                      </a:r>
                      <a:endParaRPr kumimoji="0" lang="en-GB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Μεμβρανώδης σπειραματονεφρίτιδα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Καθολικές ή τμηματικές 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υποεπιθηλιακές 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ανοσοεναποθέσεις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13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Κλάση</a:t>
                      </a:r>
                      <a:r>
                        <a:rPr kumimoji="0" lang="en-GB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kumimoji="0" lang="en-GB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Προχωρημένη σκληρυντική σπειραματονεφρίτιδα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του λύκου 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με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&gt;90% των σπειραμάτων καθολικά σκληρυσμένων</a:t>
                      </a:r>
                      <a:endParaRPr kumimoji="0" lang="el-GR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45720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smtClean="0"/>
              <a:t>Το ίζημα των ούρων στην σπειραματονεφρίτιδα του λύκου</a:t>
            </a:r>
            <a:endParaRPr lang="en-US" sz="2400" b="1" smtClean="0"/>
          </a:p>
        </p:txBody>
      </p:sp>
      <p:sp>
        <p:nvSpPr>
          <p:cNvPr id="1689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914400"/>
            <a:ext cx="8991600" cy="5943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800" b="1" smtClean="0">
                <a:solidFill>
                  <a:srgbClr val="FF66CC"/>
                </a:solidFill>
              </a:rPr>
              <a:t>Κλάση ΙΙ:</a:t>
            </a:r>
            <a:r>
              <a:rPr lang="el-GR" altLang="el-GR" sz="2800" smtClean="0"/>
              <a:t> (μεσαγγειοϋπερπλαστική) ήπια μικροσκοπική σπειραματική αιματουρία με δύσμορφα ερυθρά και ερυθροκυτταρικούς κυλίνδρους, χαρακτηριστική η </a:t>
            </a:r>
            <a:r>
              <a:rPr lang="el-GR" altLang="el-GR" sz="2800" b="1" smtClean="0"/>
              <a:t>απουσία πυουρίας</a:t>
            </a:r>
            <a:r>
              <a:rPr lang="el-GR" altLang="el-GR" sz="280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b="1" smtClean="0">
                <a:solidFill>
                  <a:srgbClr val="FF66CC"/>
                </a:solidFill>
              </a:rPr>
              <a:t>Κλάση ΙΙΙ και Ι</a:t>
            </a:r>
            <a:r>
              <a:rPr lang="en-US" altLang="el-GR" sz="2800" b="1" smtClean="0">
                <a:solidFill>
                  <a:srgbClr val="FF66CC"/>
                </a:solidFill>
              </a:rPr>
              <a:t>V</a:t>
            </a:r>
            <a:r>
              <a:rPr lang="el-GR" altLang="el-GR" sz="2800" smtClean="0"/>
              <a:t>: μεγάλος αριθμός σπειραματικών ερυθροκυττάρων, μεγάλος αριθμός </a:t>
            </a:r>
            <a:r>
              <a:rPr lang="el-GR" altLang="el-GR" sz="2800" b="1" smtClean="0"/>
              <a:t>λευκοκυττάρων </a:t>
            </a:r>
            <a:r>
              <a:rPr lang="el-GR" altLang="el-GR" sz="2400" smtClean="0"/>
              <a:t>(δείκτης ενεργού σπειραματικής φλεγμονής),</a:t>
            </a:r>
            <a:r>
              <a:rPr lang="el-GR" altLang="el-GR" sz="2800" smtClean="0"/>
              <a:t> ποικιλία κυλίνδρων ερυθροκυτταρικών, λευκοκυτταρικών και μικτών κυτταρικών, νεφρωσικά στοιχεία</a:t>
            </a:r>
            <a:r>
              <a:rPr lang="en-US" altLang="el-GR" sz="2800" smtClean="0"/>
              <a:t> </a:t>
            </a:r>
            <a:r>
              <a:rPr lang="el-GR" altLang="el-GR" sz="2000" smtClean="0"/>
              <a:t>(τηλεσκοπικό ίζημα με νεφρωσικά και νεφρικά στοιχεία)</a:t>
            </a:r>
            <a:endParaRPr lang="el-GR" altLang="el-GR" sz="2800" smtClean="0"/>
          </a:p>
          <a:p>
            <a:pPr eaLnBrk="1" hangingPunct="1">
              <a:lnSpc>
                <a:spcPct val="90000"/>
              </a:lnSpc>
            </a:pPr>
            <a:r>
              <a:rPr lang="el-GR" altLang="el-GR" sz="2800" b="1" smtClean="0">
                <a:solidFill>
                  <a:srgbClr val="FF66CC"/>
                </a:solidFill>
              </a:rPr>
              <a:t>Κλάση </a:t>
            </a:r>
            <a:r>
              <a:rPr lang="en-US" altLang="el-GR" sz="2800" b="1" smtClean="0">
                <a:solidFill>
                  <a:srgbClr val="FF66CC"/>
                </a:solidFill>
              </a:rPr>
              <a:t>V</a:t>
            </a:r>
            <a:r>
              <a:rPr lang="el-GR" altLang="el-GR" sz="2800" b="1" smtClean="0">
                <a:solidFill>
                  <a:srgbClr val="FF66CC"/>
                </a:solidFill>
              </a:rPr>
              <a:t>:</a:t>
            </a:r>
            <a:r>
              <a:rPr lang="el-GR" altLang="el-GR" sz="2800" b="1" smtClean="0"/>
              <a:t> </a:t>
            </a:r>
            <a:r>
              <a:rPr lang="el-GR" altLang="el-GR" sz="2800" smtClean="0"/>
              <a:t>επικρατούν τα νεφρωσικά στοιχεία</a:t>
            </a:r>
            <a:r>
              <a:rPr lang="en-US" altLang="el-GR" sz="2800" smtClean="0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/>
              <a:t>Στη μεμβρανώδη με εστιακές και διάχυτες υπερπλαστικές αλλοιώσεις προστίθεται και έντονη αιματουρία και λευκοκυτουρία </a:t>
            </a:r>
            <a:r>
              <a:rPr lang="el-GR" altLang="el-GR" sz="1800" smtClean="0"/>
              <a:t>(σήμερα περιλαμβάνει τις υποκλάσεις </a:t>
            </a:r>
            <a:r>
              <a:rPr lang="en-US" altLang="el-GR" sz="1800" smtClean="0"/>
              <a:t>VA </a:t>
            </a:r>
            <a:r>
              <a:rPr lang="el-GR" altLang="el-GR" sz="1800" smtClean="0"/>
              <a:t>[αμιγής μεμβρανώδης] και</a:t>
            </a:r>
            <a:r>
              <a:rPr lang="en-US" altLang="el-GR" sz="1800" smtClean="0"/>
              <a:t> VB</a:t>
            </a:r>
            <a:r>
              <a:rPr lang="el-GR" altLang="el-GR" sz="1800" smtClean="0"/>
              <a:t> </a:t>
            </a:r>
            <a:r>
              <a:rPr lang="el-GR" altLang="el-GR" sz="1800" smtClean="0">
                <a:latin typeface="Arial" charset="0"/>
              </a:rPr>
              <a:t>[μεμβρανώδης </a:t>
            </a:r>
            <a:r>
              <a:rPr lang="el-GR" altLang="el-GR" sz="1800" smtClean="0"/>
              <a:t>με ήπια μεσσαγγειακή υπερπλασία κλάσης </a:t>
            </a:r>
            <a:r>
              <a:rPr lang="en-US" altLang="el-GR" sz="1800" smtClean="0"/>
              <a:t>II</a:t>
            </a:r>
            <a:r>
              <a:rPr lang="el-GR" altLang="el-GR" sz="1800" smtClean="0">
                <a:latin typeface="Arial" charset="0"/>
              </a:rPr>
              <a:t>]</a:t>
            </a:r>
            <a:r>
              <a:rPr lang="en-US" altLang="el-GR" sz="1800" smtClean="0"/>
              <a:t>)</a:t>
            </a:r>
          </a:p>
          <a:p>
            <a:pPr lvl="2" eaLnBrk="1" hangingPunct="1">
              <a:lnSpc>
                <a:spcPct val="90000"/>
              </a:lnSpc>
              <a:buFont typeface="Arial" charset="0"/>
              <a:buNone/>
            </a:pPr>
            <a:endParaRPr lang="en-US" altLang="el-GR" sz="1800" smtClean="0"/>
          </a:p>
          <a:p>
            <a:pPr eaLnBrk="1" hangingPunct="1">
              <a:lnSpc>
                <a:spcPct val="90000"/>
              </a:lnSpc>
            </a:pPr>
            <a:endParaRPr lang="en-US" altLang="el-GR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7511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5" descr="fi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801938"/>
            <a:ext cx="5029200" cy="405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6" descr="σάρωση0008-be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 descr="óÜñùóç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84200"/>
            <a:ext cx="8534400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4" descr="Fi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381000"/>
            <a:ext cx="7010400" cy="4932363"/>
          </a:xfrm>
          <a:noFill/>
        </p:spPr>
      </p:pic>
      <p:pic>
        <p:nvPicPr>
          <p:cNvPr id="86019" name="Picture 6" descr="Picture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4495800" cy="350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leukocyte cast-8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152400"/>
            <a:ext cx="5638800" cy="3581400"/>
          </a:xfrm>
          <a:noFill/>
        </p:spPr>
      </p:pic>
      <p:pic>
        <p:nvPicPr>
          <p:cNvPr id="87043" name="Picture 6" descr="Picture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5422900" cy="364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7" descr="Pictur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35013"/>
            <a:ext cx="868680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610600" cy="533400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smtClean="0"/>
              <a:t>Οξεία νεφρική ανεπάρκεια</a:t>
            </a:r>
            <a:endParaRPr lang="en-US" sz="400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9144000" cy="5791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400" smtClean="0"/>
              <a:t>Η Οξεία νεφρική ανεπάρκεια (ΟΝΑ) διακρίνεται σε: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b="1" smtClean="0">
                <a:solidFill>
                  <a:schemeClr val="folHlink"/>
                </a:solidFill>
              </a:rPr>
              <a:t>Προνεφρική</a:t>
            </a:r>
            <a:r>
              <a:rPr lang="el-GR" altLang="el-GR" sz="2000" smtClean="0">
                <a:solidFill>
                  <a:schemeClr val="folHlink"/>
                </a:solidFill>
              </a:rPr>
              <a:t> </a:t>
            </a:r>
            <a:r>
              <a:rPr lang="el-GR" altLang="el-GR" sz="2000" smtClean="0"/>
              <a:t>(ελάττωση νεφρικής αιμάτωσης, υποογκαιμία)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b="1" smtClean="0">
                <a:solidFill>
                  <a:schemeClr val="folHlink"/>
                </a:solidFill>
              </a:rPr>
              <a:t>Ενδογενή νεφρική</a:t>
            </a:r>
            <a:r>
              <a:rPr lang="el-GR" altLang="el-GR" sz="2000" smtClean="0"/>
              <a:t> (νόσοι νεφρικού παρεγχύματος) 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b="1" smtClean="0">
                <a:solidFill>
                  <a:schemeClr val="folHlink"/>
                </a:solidFill>
              </a:rPr>
              <a:t>Μετανεφρική</a:t>
            </a:r>
            <a:r>
              <a:rPr lang="el-GR" altLang="el-GR" sz="2000" smtClean="0">
                <a:solidFill>
                  <a:schemeClr val="folHlink"/>
                </a:solidFill>
              </a:rPr>
              <a:t> </a:t>
            </a:r>
            <a:r>
              <a:rPr lang="el-GR" altLang="el-GR" sz="2000" smtClean="0"/>
              <a:t>(οξεία αμφοτερόπλευρη απόφραξη του ουροποιητικού συστήματος)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400" smtClean="0"/>
              <a:t>Οι περισσότερες περιπτώσεις ΟΝΑ οφείλονται </a:t>
            </a:r>
            <a:r>
              <a:rPr lang="el-GR" altLang="el-GR" sz="2400" b="1" smtClean="0"/>
              <a:t>σε οξεία σωληναριακή νέκρωση</a:t>
            </a:r>
            <a:r>
              <a:rPr lang="el-GR" altLang="el-GR" sz="2400" smtClean="0"/>
              <a:t> (ΟΣΝ) λόγω νεφρικής </a:t>
            </a:r>
            <a:r>
              <a:rPr lang="el-GR" altLang="el-GR" sz="2400" b="1" smtClean="0"/>
              <a:t>ισχαιμίας</a:t>
            </a:r>
            <a:r>
              <a:rPr lang="el-GR" altLang="el-GR" sz="2400" smtClean="0"/>
              <a:t> και επίδρασης </a:t>
            </a:r>
            <a:r>
              <a:rPr lang="el-GR" altLang="el-GR" sz="2400" b="1" smtClean="0"/>
              <a:t>νεφροτοξικών</a:t>
            </a:r>
            <a:r>
              <a:rPr lang="el-GR" altLang="el-GR" sz="2400" smtClean="0"/>
              <a:t> ουσιών, ώστε συχνά  οι κλινικοί ταυτίζουν την ΟΝΑ με την ΟΣΝ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smtClean="0"/>
              <a:t>Το 38% και το 76% των  περιπτώσεων ΟΝΑ σε νοσηλευόμενους ασθενείς στο Νοσοκομείο και στην Μονάδα Εντατικής Παρακολούθησης αντίστοιχα οφείλονται σε ΟΣΝ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400" smtClean="0"/>
              <a:t>Άλλα αίτια ΟΝΑ είναι: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smtClean="0"/>
              <a:t> </a:t>
            </a:r>
            <a:r>
              <a:rPr lang="el-GR" altLang="el-GR" sz="2000" b="1" smtClean="0"/>
              <a:t>Οξεία διάμεση νεφρίτιδα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smtClean="0"/>
              <a:t> </a:t>
            </a:r>
            <a:r>
              <a:rPr lang="el-GR" altLang="el-GR" sz="2000" b="1" smtClean="0"/>
              <a:t>Αγγειίτιδες 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000" b="1" smtClean="0"/>
              <a:t>Ταχέως εξελισσόμενες σπειραματονεφρίτιδες</a:t>
            </a:r>
            <a:endParaRPr lang="en-US" altLang="el-GR" sz="20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lipid cast-5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685800"/>
            <a:ext cx="8686800" cy="56578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81000"/>
            <a:ext cx="8610600" cy="457200"/>
          </a:xfrm>
        </p:spPr>
        <p:txBody>
          <a:bodyPr/>
          <a:lstStyle/>
          <a:p>
            <a:pPr eaLnBrk="1" hangingPunct="1"/>
            <a:r>
              <a:rPr lang="en-US" altLang="el-GR" sz="3600" b="1" smtClean="0"/>
              <a:t>Anti</a:t>
            </a:r>
            <a:r>
              <a:rPr lang="el-GR" altLang="el-GR" sz="3600" b="1" smtClean="0"/>
              <a:t>-</a:t>
            </a:r>
            <a:r>
              <a:rPr lang="en-US" altLang="el-GR" sz="3600" b="1" smtClean="0"/>
              <a:t>GBM</a:t>
            </a:r>
            <a:r>
              <a:rPr lang="el-GR" altLang="el-GR" sz="3600" b="1" smtClean="0"/>
              <a:t>, σύνδρομο </a:t>
            </a:r>
            <a:r>
              <a:rPr lang="en-US" altLang="el-GR" sz="3600" b="1" smtClean="0"/>
              <a:t>Goodpasture</a:t>
            </a:r>
            <a:endParaRPr lang="el-GR" altLang="el-GR" sz="3600" b="1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143000"/>
            <a:ext cx="8991600" cy="5715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altLang="el-GR" sz="2800" smtClean="0">
                <a:effectLst/>
              </a:rPr>
              <a:t>Εκδηλώνεται με </a:t>
            </a:r>
            <a:r>
              <a:rPr lang="el-GR" altLang="el-GR" sz="2800" smtClean="0">
                <a:solidFill>
                  <a:schemeClr val="folHlink"/>
                </a:solidFill>
                <a:effectLst/>
              </a:rPr>
              <a:t>μηνοειδή </a:t>
            </a:r>
            <a:r>
              <a:rPr lang="el-GR" altLang="el-GR" sz="2800" smtClean="0">
                <a:effectLst/>
              </a:rPr>
              <a:t>σπειραματονεφρίτιδα και ταχεία απώλεια της νεφρικής λειτουργίας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>
                <a:effectLst/>
              </a:rPr>
              <a:t>Περίπου οι </a:t>
            </a:r>
            <a:r>
              <a:rPr lang="el-GR" altLang="el-GR" sz="2800" smtClean="0">
                <a:solidFill>
                  <a:schemeClr val="folHlink"/>
                </a:solidFill>
                <a:effectLst/>
              </a:rPr>
              <a:t>μισοί </a:t>
            </a:r>
            <a:r>
              <a:rPr lang="el-GR" altLang="el-GR" sz="2800" smtClean="0">
                <a:effectLst/>
              </a:rPr>
              <a:t>ασθενείς με anti-GBM σπειραματονεφρίτιδα παρουσιάζουν </a:t>
            </a:r>
            <a:r>
              <a:rPr lang="el-GR" altLang="el-GR" sz="2800" smtClean="0">
                <a:solidFill>
                  <a:srgbClr val="FF0000"/>
                </a:solidFill>
                <a:effectLst/>
              </a:rPr>
              <a:t>αιμορραγία</a:t>
            </a:r>
            <a:r>
              <a:rPr lang="el-GR" altLang="el-GR" sz="2800" smtClean="0">
                <a:effectLst/>
              </a:rPr>
              <a:t> από τους πνεύμονες, </a:t>
            </a:r>
            <a:r>
              <a:rPr lang="el-GR" altLang="el-GR" sz="2400" smtClean="0">
                <a:effectLst/>
              </a:rPr>
              <a:t>(σύνδεση των αυτοαντισωμάτων με τη βασική μεμβράνη του τοιχώματος των  κυψελιδικών τριχοειδών</a:t>
            </a:r>
            <a:r>
              <a:rPr lang="el-GR" altLang="el-GR" sz="2800" smtClean="0">
                <a:effectLst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l-GR" altLang="el-GR" sz="2400" smtClean="0">
                <a:effectLst/>
              </a:rPr>
              <a:t>Το πνευμονο-νεφρικό αυτό σύνδρομο καλείται σύνδρομο </a:t>
            </a:r>
            <a:r>
              <a:rPr lang="el-GR" altLang="el-GR" sz="2400" smtClean="0">
                <a:solidFill>
                  <a:srgbClr val="FF0000"/>
                </a:solidFill>
                <a:effectLst/>
              </a:rPr>
              <a:t>Goodpasture</a:t>
            </a:r>
          </a:p>
          <a:p>
            <a:pPr eaLnBrk="1" hangingPunct="1">
              <a:lnSpc>
                <a:spcPct val="90000"/>
              </a:lnSpc>
            </a:pPr>
            <a:r>
              <a:rPr lang="el-GR" altLang="el-GR" sz="2800" smtClean="0">
                <a:effectLst/>
              </a:rPr>
              <a:t>Σε ασθενείς με σύνδρομο Goodpasture, τα αντισώματα έναντι της βασικής μεμβράνης</a:t>
            </a:r>
            <a:r>
              <a:rPr lang="en-US" altLang="el-GR" sz="2800" smtClean="0">
                <a:effectLst/>
              </a:rPr>
              <a:t> </a:t>
            </a:r>
            <a:r>
              <a:rPr lang="el-GR" altLang="el-GR" sz="2800" smtClean="0">
                <a:effectLst/>
              </a:rPr>
              <a:t>του σπειράματος </a:t>
            </a:r>
            <a:r>
              <a:rPr lang="en-US" altLang="el-GR" sz="2800" smtClean="0">
                <a:effectLst/>
              </a:rPr>
              <a:t>(</a:t>
            </a:r>
            <a:r>
              <a:rPr lang="en-US" altLang="el-GR" sz="2400" smtClean="0"/>
              <a:t>Anti</a:t>
            </a:r>
            <a:r>
              <a:rPr lang="el-GR" altLang="el-GR" sz="2400" smtClean="0"/>
              <a:t>-</a:t>
            </a:r>
            <a:r>
              <a:rPr lang="en-US" altLang="el-GR" sz="2400" smtClean="0"/>
              <a:t>GBM)</a:t>
            </a:r>
            <a:r>
              <a:rPr lang="el-GR" altLang="el-GR" sz="2800" smtClean="0">
                <a:effectLst/>
              </a:rPr>
              <a:t> στρέφονται εναντίον της μη κολλαγονικής περιοχής NC1 της αλύσου </a:t>
            </a:r>
            <a:r>
              <a:rPr lang="el-GR" altLang="el-GR" sz="2800" i="1" smtClean="0">
                <a:effectLst/>
              </a:rPr>
              <a:t>α</a:t>
            </a:r>
            <a:r>
              <a:rPr lang="el-GR" altLang="el-GR" sz="2800" smtClean="0">
                <a:effectLst/>
              </a:rPr>
              <a:t>3 του κολλαγόνου τύπου </a:t>
            </a:r>
            <a:r>
              <a:rPr lang="el-GR" altLang="el-GR" sz="2800" smtClean="0">
                <a:solidFill>
                  <a:schemeClr val="folHlink"/>
                </a:solidFill>
                <a:effectLst/>
              </a:rPr>
              <a:t>IV (</a:t>
            </a:r>
            <a:r>
              <a:rPr lang="el-GR" altLang="el-GR" sz="2800" i="1" smtClean="0">
                <a:solidFill>
                  <a:schemeClr val="folHlink"/>
                </a:solidFill>
                <a:effectLst/>
              </a:rPr>
              <a:t>α</a:t>
            </a:r>
            <a:r>
              <a:rPr lang="el-GR" altLang="el-GR" sz="2800" smtClean="0">
                <a:solidFill>
                  <a:schemeClr val="folHlink"/>
                </a:solidFill>
                <a:effectLst/>
              </a:rPr>
              <a:t>3(IV) NC1)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990600"/>
          </a:xfrm>
        </p:spPr>
        <p:txBody>
          <a:bodyPr/>
          <a:lstStyle/>
          <a:p>
            <a:pPr eaLnBrk="1" hangingPunct="1"/>
            <a:r>
              <a:rPr lang="el-GR" altLang="el-GR" sz="2400" b="1" smtClean="0">
                <a:latin typeface="Arial" charset="0"/>
              </a:rPr>
              <a:t>Κλινικο-εργαστηριακά χαρακτηριστικά του συνδρόμου Goodpasture</a:t>
            </a:r>
          </a:p>
        </p:txBody>
      </p:sp>
      <p:graphicFrame>
        <p:nvGraphicFramePr>
          <p:cNvPr id="91168" name="Group 32"/>
          <p:cNvGraphicFramePr>
            <a:graphicFrameLocks noGrp="1"/>
          </p:cNvGraphicFramePr>
          <p:nvPr/>
        </p:nvGraphicFramePr>
        <p:xfrm>
          <a:off x="152400" y="1600200"/>
          <a:ext cx="8763000" cy="4648200"/>
        </p:xfrm>
        <a:graphic>
          <a:graphicData uri="http://schemas.openxmlformats.org/drawingml/2006/table">
            <a:tbl>
              <a:tblPr/>
              <a:tblGrid>
                <a:gridCol w="1905000"/>
                <a:gridCol w="3048000"/>
                <a:gridCol w="3810000"/>
              </a:tblGrid>
              <a:tr h="546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el-GR" altLang="el-GR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Μηχανισμός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Κλινική παρουσία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968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ANCA-αρνητικά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(75%)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Αυτοαντισώματα έναντι της περιοχής α3(IV) NC1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Αναιμία, πνευμονικές διηθήσεις,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μηνοειδής σπειραματονεφρίτιδα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με ή χωρίς αιμόπτυση,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καλύτερη πρόγνωση με πρώιμη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διάγνωση και θεραπεία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33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ANCA-θετικά 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(25%)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Αυτοαντισώματα 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έναντι της περιοχής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3(IV) NC1</a:t>
                      </a:r>
                      <a:r>
                        <a:rPr kumimoji="0" lang="en-US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και </a:t>
                      </a:r>
                      <a:endParaRPr kumimoji="0" lang="en-US" altLang="el-G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επιπλέον </a:t>
                      </a:r>
                      <a:r>
                        <a:rPr kumimoji="0" lang="en-US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P-</a:t>
                      </a: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ANCA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(anti-MPO)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Μπορεί να συνδέεται με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αγγειίτιδα</a:t>
                      </a: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, απαντά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el-GR" altLang="el-GR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καλύτερα στη θεραπεία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5334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Αγγειίτιδες</a:t>
            </a:r>
            <a:endParaRPr lang="en-US" sz="3200" b="1" smtClean="0"/>
          </a:p>
        </p:txBody>
      </p:sp>
      <p:sp>
        <p:nvSpPr>
          <p:cNvPr id="8601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066800"/>
            <a:ext cx="8991600" cy="5791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Το ίζημα των ούρων έχει διαγνωστική αξία </a:t>
            </a:r>
            <a:r>
              <a:rPr lang="el-GR" altLang="el-GR" sz="2400" b="1" smtClean="0"/>
              <a:t>στις αγγειίτιδες των μικρών αγγείων</a:t>
            </a:r>
            <a:r>
              <a:rPr lang="el-GR" altLang="el-GR" sz="2400" smtClean="0"/>
              <a:t> (φλεβιδίων, τριχοειδών και αρτηριδίων), οι οποίες προσβάλλουν το σπείραμα και προκαλούν σπειραματονεφρίτιδα </a:t>
            </a:r>
            <a:r>
              <a:rPr lang="el-GR" altLang="el-GR" sz="2000" smtClean="0"/>
              <a:t>(ΣΝ)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Η ΣΝ χαρακτηριζεται από </a:t>
            </a:r>
            <a:r>
              <a:rPr lang="el-GR" altLang="el-GR" sz="2400" smtClean="0">
                <a:solidFill>
                  <a:srgbClr val="FF99FF"/>
                </a:solidFill>
              </a:rPr>
              <a:t>εστιακή νέκρωση</a:t>
            </a:r>
            <a:r>
              <a:rPr lang="el-GR" altLang="el-GR" sz="2400" smtClean="0"/>
              <a:t> και </a:t>
            </a:r>
            <a:r>
              <a:rPr lang="el-GR" altLang="el-GR" sz="2400" smtClean="0">
                <a:solidFill>
                  <a:srgbClr val="FF99FF"/>
                </a:solidFill>
              </a:rPr>
              <a:t>απουσία</a:t>
            </a:r>
            <a:r>
              <a:rPr lang="el-GR" altLang="el-GR" sz="2400" smtClean="0">
                <a:solidFill>
                  <a:srgbClr val="FF3300"/>
                </a:solidFill>
              </a:rPr>
              <a:t> </a:t>
            </a:r>
            <a:r>
              <a:rPr lang="el-GR" altLang="el-GR" sz="2400" smtClean="0"/>
              <a:t>ή σπάνια εναπόθεση </a:t>
            </a:r>
            <a:r>
              <a:rPr lang="el-GR" altLang="el-GR" sz="2400" smtClean="0">
                <a:solidFill>
                  <a:srgbClr val="FF99FF"/>
                </a:solidFill>
              </a:rPr>
              <a:t>ανοσοσυμπλεγμάτων </a:t>
            </a:r>
            <a:r>
              <a:rPr lang="el-GR" altLang="el-GR" sz="2400" smtClean="0"/>
              <a:t>στο σπείραμα (ανοσοπενική νεκρωτική ΣΝ)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l-GR" altLang="el-GR" sz="800" i="1" smtClean="0"/>
          </a:p>
          <a:p>
            <a:pPr lvl="1" eaLnBrk="1" hangingPunct="1">
              <a:lnSpc>
                <a:spcPct val="80000"/>
              </a:lnSpc>
            </a:pPr>
            <a:r>
              <a:rPr lang="el-GR" altLang="el-GR" sz="2400" smtClean="0"/>
              <a:t>Μικροσκοπική πολυαγγειίτιδα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400" smtClean="0"/>
              <a:t>Κοκκιωμάτωση </a:t>
            </a:r>
            <a:r>
              <a:rPr lang="en-US" altLang="el-GR" sz="2400" smtClean="0"/>
              <a:t>Wegener</a:t>
            </a:r>
            <a:endParaRPr lang="el-GR" altLang="el-GR" sz="2400" smtClean="0"/>
          </a:p>
          <a:p>
            <a:pPr lvl="1" eaLnBrk="1" hangingPunct="1">
              <a:lnSpc>
                <a:spcPct val="80000"/>
              </a:lnSpc>
            </a:pPr>
            <a:r>
              <a:rPr lang="el-GR" altLang="el-GR" sz="2400" smtClean="0"/>
              <a:t>Σύνδρομο </a:t>
            </a:r>
            <a:r>
              <a:rPr lang="en-US" altLang="el-GR" sz="2400" smtClean="0"/>
              <a:t>Churg</a:t>
            </a:r>
            <a:r>
              <a:rPr lang="el-GR" altLang="el-GR" sz="2400" smtClean="0"/>
              <a:t>-</a:t>
            </a:r>
            <a:r>
              <a:rPr lang="en-US" altLang="el-GR" sz="2400" smtClean="0"/>
              <a:t>Strauss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altLang="el-GR" sz="2400" b="1" smtClean="0">
                <a:latin typeface="Arial" charset="0"/>
              </a:rPr>
              <a:t>Άλλες αγγειίτιδες</a:t>
            </a:r>
            <a:endParaRPr lang="en-US" altLang="el-GR" sz="2400" b="1" smtClean="0">
              <a:latin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l-GR" altLang="el-GR" sz="2400" smtClean="0"/>
              <a:t>Πορφύρα </a:t>
            </a:r>
            <a:r>
              <a:rPr lang="en-US" altLang="el-GR" sz="2400" smtClean="0"/>
              <a:t>Henoch</a:t>
            </a:r>
            <a:r>
              <a:rPr lang="el-GR" altLang="el-GR" sz="2400" smtClean="0"/>
              <a:t>-</a:t>
            </a:r>
            <a:r>
              <a:rPr lang="en-US" altLang="el-GR" sz="2400" smtClean="0"/>
              <a:t>Sch</a:t>
            </a:r>
            <a:r>
              <a:rPr lang="el-GR" altLang="el-GR" sz="2400" smtClean="0"/>
              <a:t>ö</a:t>
            </a:r>
            <a:r>
              <a:rPr lang="en-US" altLang="el-GR" sz="2400" smtClean="0"/>
              <a:t>nlein </a:t>
            </a:r>
            <a:endParaRPr lang="el-GR" altLang="el-GR" sz="2400" smtClean="0"/>
          </a:p>
          <a:p>
            <a:pPr lvl="1" eaLnBrk="1" hangingPunct="1">
              <a:lnSpc>
                <a:spcPct val="80000"/>
              </a:lnSpc>
            </a:pPr>
            <a:r>
              <a:rPr lang="el-GR" altLang="el-GR" sz="2400" smtClean="0"/>
              <a:t>Κρυοσφαιριναιμική αγγειίτιδα</a:t>
            </a:r>
            <a:r>
              <a:rPr lang="en-US" altLang="el-GR" sz="2000" smtClean="0"/>
              <a:t> </a:t>
            </a:r>
          </a:p>
          <a:p>
            <a:pPr lvl="1" eaLnBrk="1" hangingPunct="1">
              <a:lnSpc>
                <a:spcPct val="80000"/>
              </a:lnSpc>
            </a:pPr>
            <a:endParaRPr lang="el-GR" altLang="el-GR" sz="2400" smtClean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l-GR" altLang="el-GR" sz="2400" smtClean="0"/>
              <a:t>          </a:t>
            </a:r>
            <a:endParaRPr lang="en-US" alt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smtClean="0">
                <a:latin typeface="Verdana" pitchFamily="34" charset="0"/>
              </a:rPr>
              <a:t>ANCA</a:t>
            </a:r>
            <a:r>
              <a:rPr lang="el-GR" sz="2800" b="1" smtClean="0">
                <a:latin typeface="Verdana" pitchFamily="34" charset="0"/>
              </a:rPr>
              <a:t> (+) σπειραματονεφρίτιδα (ανοσοπενική-νεκρωτική)</a:t>
            </a:r>
          </a:p>
        </p:txBody>
      </p:sp>
      <p:graphicFrame>
        <p:nvGraphicFramePr>
          <p:cNvPr id="177211" name="Group 59"/>
          <p:cNvGraphicFramePr>
            <a:graphicFrameLocks noGrp="1"/>
          </p:cNvGraphicFramePr>
          <p:nvPr>
            <p:ph idx="1"/>
          </p:nvPr>
        </p:nvGraphicFramePr>
        <p:xfrm>
          <a:off x="152400" y="1600200"/>
          <a:ext cx="8839200" cy="4648200"/>
        </p:xfrm>
        <a:graphic>
          <a:graphicData uri="http://schemas.openxmlformats.org/drawingml/2006/table">
            <a:tbl>
              <a:tblPr/>
              <a:tblGrid>
                <a:gridCol w="1905000"/>
                <a:gridCol w="2247900"/>
                <a:gridCol w="2214563"/>
                <a:gridCol w="2471737"/>
              </a:tblGrid>
              <a:tr h="3152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Μη συστηματική</a:t>
                      </a: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αγγειίτιδα</a:t>
                      </a:r>
                      <a:r>
                        <a:rPr kumimoji="0" lang="en-US" sz="2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endParaRPr kumimoji="0" lang="el-GR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>
                            <a:alpha val="98000"/>
                          </a:schemeClr>
                        </a:gs>
                        <a:gs pos="100000">
                          <a:srgbClr val="FFCCFF">
                            <a:alpha val="98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Συστηματική αγγειίτιδα χωρίς κοκκιώματα ή άσθμα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>
                            <a:alpha val="98000"/>
                          </a:schemeClr>
                        </a:gs>
                        <a:gs pos="100000">
                          <a:srgbClr val="FFCCFF">
                            <a:alpha val="98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Συστηματική αγγειίτιδα με κοκκιώματα και όχι άσθμα </a:t>
                      </a: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>
                            <a:alpha val="98000"/>
                          </a:schemeClr>
                        </a:gs>
                        <a:gs pos="100000">
                          <a:srgbClr val="FFCCFF">
                            <a:alpha val="98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Συστηματική αγγειίτιδα ηωσινοφιλία,</a:t>
                      </a: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ahoma" pitchFamily="34" charset="0"/>
                        </a:rPr>
                        <a:t>άσθμα και κοκκιώματα</a:t>
                      </a: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el-GR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>
                            <a:alpha val="98000"/>
                          </a:schemeClr>
                        </a:gs>
                        <a:gs pos="100000">
                          <a:srgbClr val="FFCCFF">
                            <a:alpha val="98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  <a:tr h="14954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ANCA</a:t>
                      </a: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(+) ΣΝ </a:t>
                      </a: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>
                            <a:alpha val="98000"/>
                          </a:schemeClr>
                        </a:gs>
                        <a:gs pos="100000">
                          <a:srgbClr val="FFCCFF">
                            <a:alpha val="98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Μικροσκοπική</a:t>
                      </a: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πολυαγγειίτιδα</a:t>
                      </a: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>
                            <a:alpha val="98000"/>
                          </a:schemeClr>
                        </a:gs>
                        <a:gs pos="100000">
                          <a:srgbClr val="FFCCFF">
                            <a:alpha val="98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Κοκκιωμάτωση </a:t>
                      </a:r>
                      <a:r>
                        <a:rPr kumimoji="0" lang="de-DE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Wegener </a:t>
                      </a:r>
                      <a:endParaRPr kumimoji="0" 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>
                            <a:alpha val="98000"/>
                          </a:schemeClr>
                        </a:gs>
                        <a:gs pos="100000">
                          <a:srgbClr val="FFCCFF">
                            <a:alpha val="98000"/>
                          </a:srgb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l-GR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Σύνδρομο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de-DE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Churg-Strauss</a:t>
                      </a:r>
                      <a:r>
                        <a:rPr kumimoji="0" 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chemeClr val="accent2">
                            <a:alpha val="98000"/>
                          </a:schemeClr>
                        </a:gs>
                        <a:gs pos="100000">
                          <a:srgbClr val="FFCCFF">
                            <a:alpha val="98000"/>
                          </a:srgb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93204" name="Line 48"/>
          <p:cNvSpPr>
            <a:spLocks noChangeShapeType="1"/>
          </p:cNvSpPr>
          <p:nvPr/>
        </p:nvSpPr>
        <p:spPr bwMode="auto">
          <a:xfrm>
            <a:off x="1143000" y="3276600"/>
            <a:ext cx="0" cy="1219200"/>
          </a:xfrm>
          <a:prstGeom prst="line">
            <a:avLst/>
          </a:prstGeom>
          <a:noFill/>
          <a:ln w="28575">
            <a:pattFill prst="ltVert">
              <a:fgClr>
                <a:srgbClr val="000000"/>
              </a:fgClr>
              <a:bgClr>
                <a:srgbClr val="000000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3205" name="Line 49"/>
          <p:cNvSpPr>
            <a:spLocks noChangeShapeType="1"/>
          </p:cNvSpPr>
          <p:nvPr/>
        </p:nvSpPr>
        <p:spPr bwMode="auto">
          <a:xfrm>
            <a:off x="3124200" y="3657600"/>
            <a:ext cx="0" cy="914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3206" name="Line 50"/>
          <p:cNvSpPr>
            <a:spLocks noChangeShapeType="1"/>
          </p:cNvSpPr>
          <p:nvPr/>
        </p:nvSpPr>
        <p:spPr bwMode="auto">
          <a:xfrm>
            <a:off x="5486400" y="3657600"/>
            <a:ext cx="0" cy="9144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93207" name="Line 51"/>
          <p:cNvSpPr>
            <a:spLocks noChangeShapeType="1"/>
          </p:cNvSpPr>
          <p:nvPr/>
        </p:nvSpPr>
        <p:spPr bwMode="auto">
          <a:xfrm flipH="1">
            <a:off x="7467600" y="3733800"/>
            <a:ext cx="0" cy="8382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613775" cy="6858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b="1" smtClean="0"/>
              <a:t>Το ίζημα των ούρων σε ασθενείς με </a:t>
            </a:r>
            <a:r>
              <a:rPr lang="en-US" sz="2800" b="1" smtClean="0"/>
              <a:t>ANCA</a:t>
            </a:r>
            <a:r>
              <a:rPr lang="el-GR" sz="2800" b="1" smtClean="0"/>
              <a:t>-θετική ανοσοπενική νεκρωτική ΣΝ</a:t>
            </a:r>
            <a:endParaRPr lang="en-US" sz="2800" b="1" smtClean="0"/>
          </a:p>
        </p:txBody>
      </p:sp>
      <p:sp>
        <p:nvSpPr>
          <p:cNvPr id="870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1295400"/>
            <a:ext cx="8537575" cy="52578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l-GR" sz="2400" b="1" smtClean="0"/>
              <a:t>Ενεργό νεφριτικό ίζημα με ποικιλία ευρημάτων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smtClean="0"/>
              <a:t>Αφθονία ερυθροκυττάρων (χωρίς να είναι απαραίτητα δύσμορφα)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smtClean="0"/>
              <a:t>Μεγάλος αριθμός ερυθροκυτταρικών κυλίνδρων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smtClean="0"/>
              <a:t>Λευκοκύτταρα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smtClean="0"/>
              <a:t>Επιθήλια νεφρικών σωληναρίων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smtClean="0"/>
              <a:t>Μικτοί κυτταρικοί κύλινδροι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smtClean="0"/>
              <a:t>Ευρείς κηρώδεις κυλίνδρους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smtClean="0"/>
              <a:t>Νεφρωσικά στοιχεία </a:t>
            </a:r>
            <a:r>
              <a:rPr lang="el-GR" sz="2000" smtClean="0"/>
              <a:t>(υαλολιπώδεις και λιπώδεις κύλινδροι, καθώς και λιπώδη ωοειδή σωμάτια)</a:t>
            </a:r>
            <a:r>
              <a:rPr lang="el-GR" sz="2400" smtClean="0"/>
              <a:t> σε περιπτώσεις σημαντικής πρωτεϊνουρίας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smtClean="0"/>
              <a:t>Κλινικά, τα ευρήματα αυτά συνδυάζονται με </a:t>
            </a:r>
            <a:r>
              <a:rPr lang="el-GR" sz="2400" b="1" smtClean="0"/>
              <a:t>νεφριτικό σύνδρομο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000" smtClean="0"/>
              <a:t>Αιματουρία, πρωτεϊνουρία, οίδημα, υπέρταση, ολιγουρία και νεφρική ανεπάρκεια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74" name="Rectangle 70"/>
          <p:cNvSpPr>
            <a:spLocks noGrp="1" noRot="1" noChangeArrowheads="1"/>
          </p:cNvSpPr>
          <p:nvPr>
            <p:ph type="title"/>
          </p:nvPr>
        </p:nvSpPr>
        <p:spPr>
          <a:xfrm>
            <a:off x="0" y="152400"/>
            <a:ext cx="8991600" cy="381000"/>
          </a:xfrm>
        </p:spPr>
        <p:txBody>
          <a:bodyPr/>
          <a:lstStyle/>
          <a:p>
            <a:pPr eaLnBrk="1" hangingPunct="1">
              <a:defRPr/>
            </a:pPr>
            <a:r>
              <a:rPr lang="el-GR" sz="2000" smtClean="0"/>
              <a:t>Χρήσιμες εργαστηριακές δοκιμασίες στη διάγνωση των σπειραματονεφριτίδων</a:t>
            </a:r>
          </a:p>
        </p:txBody>
      </p:sp>
      <p:graphicFrame>
        <p:nvGraphicFramePr>
          <p:cNvPr id="95262" name="Group 30"/>
          <p:cNvGraphicFramePr>
            <a:graphicFrameLocks noGrp="1"/>
          </p:cNvGraphicFramePr>
          <p:nvPr>
            <p:ph idx="1"/>
          </p:nvPr>
        </p:nvGraphicFramePr>
        <p:xfrm>
          <a:off x="152400" y="730250"/>
          <a:ext cx="8839200" cy="5875338"/>
        </p:xfrm>
        <a:graphic>
          <a:graphicData uri="http://schemas.openxmlformats.org/drawingml/2006/table">
            <a:tbl>
              <a:tblPr/>
              <a:tblGrid>
                <a:gridCol w="2439988"/>
                <a:gridCol w="1090612"/>
                <a:gridCol w="5308600"/>
              </a:tblGrid>
              <a:tr h="282575"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Εργαστηριακές δοκιμασίες</a:t>
                      </a:r>
                      <a:endParaRPr kumimoji="0" lang="el-GR" alt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Ερμηνεία των αποτελεσμάτων</a:t>
                      </a:r>
                      <a:endParaRPr kumimoji="0" lang="el-GR" altLang="el-GR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3963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Συμπλήρωμα</a:t>
                      </a:r>
                      <a:endParaRPr kumimoji="0" lang="el-GR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Χαμηλό </a:t>
                      </a:r>
                      <a:r>
                        <a:rPr kumimoji="0" lang="en-US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4, </a:t>
                      </a:r>
                      <a:r>
                        <a:rPr kumimoji="0" lang="en-US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3,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σε μικτή ιδιοπαθή κρυοσφαιριναιμία, συστηματικό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ερυθηματώδη λύκο, και μεμβρανοϋπερπλαστική (μεσαγγειοτριχοειδική)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σπειραματονεφρίτιδα τύπου </a:t>
                      </a: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  <a:endParaRPr kumimoji="0" lang="el-GR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Χαμηλό </a:t>
                      </a:r>
                      <a:r>
                        <a:rPr kumimoji="0" lang="en-US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3, φυσιολογικό </a:t>
                      </a:r>
                      <a:r>
                        <a:rPr kumimoji="0" lang="en-US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σε μεμβρανοϋπερπλαστική τύπου </a:t>
                      </a: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σε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μεταλοιμώδη σπειραματονεφρίτιδα και καμιά φορά σε συστηματικό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ερυθηματώδη λύκο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Υψηλά </a:t>
                      </a:r>
                      <a:r>
                        <a:rPr kumimoji="0" lang="en-US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3, </a:t>
                      </a:r>
                      <a:r>
                        <a:rPr kumimoji="0" lang="en-US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σε συστηματικές αγγειίτιδες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0350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Αντισώματα έναντι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της ηπατίτιδας </a:t>
                      </a: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en-US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Θετικά,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δείχνουν προηγούμενη λοίμωξη, επιβεβαίωση ενεργού λοίμωξης με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προσδιορισμό του ιικού φορτίου της 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ηπατίτιδας </a:t>
                      </a: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el-GR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Παρουσία 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χαμηλού συμπληρώματος, κρυοσφαιρινών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και ρευματοειδούς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παράγοντα δηλώνει μεμβρανοϋπερπλαστική σπειραματονεφρίτιδα συνδεόμενη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με ηπατίτιδα  </a:t>
                      </a: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endParaRPr kumimoji="0" lang="el-GR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2809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GBM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αντισώματα</a:t>
                      </a:r>
                      <a:endParaRPr kumimoji="0" lang="el-GR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kumimoji="0" lang="en-US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nti</a:t>
                      </a: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en-US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GBM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σπειραματονεφρίτιδα ή σύνδρομο </a:t>
                      </a: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Goodpasture</a:t>
                      </a:r>
                      <a:endParaRPr kumimoji="0" lang="en-US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103505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ANCA</a:t>
                      </a:r>
                      <a:endParaRPr kumimoji="0" lang="en-US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it-IT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ANCA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it-IT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it-IT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MPO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θετικά στους περισσότερους ασθενείς με μικροσκοπική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πολυαγγειίτιδα (επικράτηση)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kumimoji="0" lang="el-GR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kumimoji="0" lang="it-IT" altLang="el-G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ANCA</a:t>
                      </a:r>
                      <a:r>
                        <a:rPr kumimoji="0" lang="it-IT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it-IT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it-IT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3) κυρίως θετικά σε ασθενείς με κοκκιωμάτωση του </a:t>
                      </a: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Wegener</a:t>
                      </a:r>
                      <a:endParaRPr kumimoji="0" lang="el-GR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Παρουσία </a:t>
                      </a:r>
                      <a:r>
                        <a:rPr kumimoji="0" lang="it-IT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it-IT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MPO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ή </a:t>
                      </a:r>
                      <a:r>
                        <a:rPr kumimoji="0" lang="it-IT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anti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kumimoji="0" lang="it-IT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μόνο στους νεφρούς δηλώνει ιδιοπαθή </a:t>
                      </a:r>
                    </a:p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νεκρωτική σπειραματονεφρίτιδα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71488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Αντισώματα έναντι της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διπλής έλικας του </a:t>
                      </a:r>
                      <a:r>
                        <a:rPr kumimoji="0" lang="en-US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DNA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Θετικά σε συστηματικό ερυθηματώδη λύκο</a:t>
                      </a:r>
                      <a:endParaRPr kumimoji="0" lang="el-GR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  <a:tr h="469900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Κρυοσφαιρίνες </a:t>
                      </a:r>
                      <a:endParaRPr kumimoji="0" lang="el-GR" altLang="el-GR" sz="1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folHlink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Μικτή ιδιοπαθής κρυοσφαιριναιμία</a:t>
                      </a: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(χαμηλά επίπεδα σε μεταλοιμώδη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altLang="el-GR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σπειραματονεφρίτιδα και σε συστηματικό ερυθηματώδη λύκο)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l-GR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4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0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6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0"/>
            <a:ext cx="47069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8991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b="1" smtClean="0"/>
              <a:t>Η αξία της ανάλυσης του ιζήματος των ούρων στην παρακολούθηση των σπεραματικών νόσων</a:t>
            </a:r>
          </a:p>
        </p:txBody>
      </p:sp>
      <p:sp>
        <p:nvSpPr>
          <p:cNvPr id="20787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143000"/>
            <a:ext cx="8613775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Υπάρχει θετική συσχέτιση μεταξύ των ενδονεφρικών βλαβών (σπειραματικών και διαμεσοσωληναριακών) και της σοβαρότητας των ευρημάτων στο ίζημα των ούρων</a:t>
            </a:r>
            <a:r>
              <a:rPr lang="el-GR" altLang="el-GR" sz="2400" b="1" smtClean="0"/>
              <a:t>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l-GR" altLang="el-GR" sz="1200" b="1" smtClean="0"/>
          </a:p>
          <a:p>
            <a:pPr eaLnBrk="1" hangingPunct="1">
              <a:lnSpc>
                <a:spcPct val="80000"/>
              </a:lnSpc>
            </a:pPr>
            <a:r>
              <a:rPr lang="el-GR" altLang="el-GR" sz="2400" b="1" smtClean="0"/>
              <a:t>Επιμονή ενεργού νεφριτικού ιζήματος</a:t>
            </a:r>
            <a:r>
              <a:rPr lang="el-GR" altLang="el-GR" sz="2400" smtClean="0"/>
              <a:t> συνήθως δείχνει </a:t>
            </a:r>
            <a:r>
              <a:rPr lang="el-GR" altLang="el-GR" sz="2400" smtClean="0">
                <a:solidFill>
                  <a:srgbClr val="FFFF00"/>
                </a:solidFill>
              </a:rPr>
              <a:t>επιμένουσες υπερπλαστικές αλλοιώσεις</a:t>
            </a:r>
            <a:r>
              <a:rPr lang="el-GR" altLang="el-GR" sz="2400" smtClean="0"/>
              <a:t> στο σπείραμα, ενώ υποχώρηση των ευρημάτων δείχνει ελάττωση της δραστικότητας της νεφρικής νόσου, οφειλόμενη σε ίαση ή σε μετάπτωση σε χρόνια νόσο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l-GR" altLang="el-GR" sz="900" b="1" smtClean="0"/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Η </a:t>
            </a:r>
            <a:r>
              <a:rPr lang="el-GR" altLang="el-GR" sz="2400" b="1" smtClean="0"/>
              <a:t>επανεμφάνιση ενεργού νεφριτικού</a:t>
            </a:r>
            <a:r>
              <a:rPr lang="el-GR" altLang="el-GR" sz="2400" smtClean="0"/>
              <a:t> ιζήματος συνήθως συνδέεται με </a:t>
            </a:r>
            <a:r>
              <a:rPr lang="el-GR" altLang="el-GR" sz="2400" b="1" smtClean="0"/>
              <a:t>υποτροπή </a:t>
            </a:r>
            <a:r>
              <a:rPr lang="el-GR" altLang="el-GR" sz="2400" smtClean="0"/>
              <a:t>της νόσου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2000" smtClean="0"/>
              <a:t>Τούτο παρατηρείται σε ασθενείς με </a:t>
            </a:r>
            <a:r>
              <a:rPr lang="el-GR" altLang="el-GR" sz="2000" b="1" smtClean="0"/>
              <a:t>σπειραματονεφρίτιδα του λύκου</a:t>
            </a:r>
            <a:r>
              <a:rPr lang="el-GR" altLang="el-GR" sz="2000" smtClean="0"/>
              <a:t> ή με </a:t>
            </a:r>
            <a:r>
              <a:rPr lang="en-US" altLang="el-GR" sz="2000" b="1" smtClean="0"/>
              <a:t>ANCA</a:t>
            </a:r>
            <a:r>
              <a:rPr lang="el-GR" altLang="el-GR" sz="2000" b="1" smtClean="0"/>
              <a:t>-θετική ανοσοπενική-νεκρωτική ΣΝ (αγγειίτιδα)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l-GR" altLang="el-GR" sz="900" b="1" smtClean="0"/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Υπάρχουν όμως περιπτώσεις ενεργού νεφρικής νόσου (κυρίως στη ΣΝ του λύκου) με ήπια ή πολύ πτωχά ευρήματα στο ίζημα των ούρων</a:t>
            </a:r>
            <a:endParaRPr lang="en-US" altLang="el-GR" sz="2400" smtClean="0"/>
          </a:p>
          <a:p>
            <a:pPr eaLnBrk="1" hangingPunct="1">
              <a:lnSpc>
                <a:spcPct val="80000"/>
              </a:lnSpc>
            </a:pPr>
            <a:endParaRPr lang="el-GR" altLang="el-G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685800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b="1" smtClean="0"/>
              <a:t>Πολλαπλούν μυέλωμα</a:t>
            </a:r>
          </a:p>
        </p:txBody>
      </p:sp>
      <p:sp>
        <p:nvSpPr>
          <p:cNvPr id="33280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143000"/>
            <a:ext cx="854075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Το εύρος των νεφρικών αλλοιώσεων περιλαμβάνει:</a:t>
            </a: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N</a:t>
            </a:r>
            <a:r>
              <a:rPr lang="el-GR" smtClean="0"/>
              <a:t>εφροπάθεια από κυλίνδρους μυελώματος</a:t>
            </a:r>
            <a:r>
              <a:rPr lang="en-US" smtClean="0"/>
              <a:t>  </a:t>
            </a:r>
            <a:r>
              <a:rPr lang="el-GR" smtClean="0"/>
              <a:t>(myeloma cast nephropathy)</a:t>
            </a: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l-GR" smtClean="0"/>
              <a:t> AL αμυλοείδωση</a:t>
            </a: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N</a:t>
            </a:r>
            <a:r>
              <a:rPr lang="el-GR" smtClean="0"/>
              <a:t>όσο από εναπόθεση μονοκλωνικής</a:t>
            </a:r>
            <a:r>
              <a:rPr lang="en-US" smtClean="0"/>
              <a:t> </a:t>
            </a:r>
            <a:r>
              <a:rPr lang="el-GR" smtClean="0"/>
              <a:t>ανοσοσφαιρίνης </a:t>
            </a:r>
            <a:r>
              <a:rPr lang="el-GR" sz="2800" smtClean="0"/>
              <a:t>(monoclonal immunoglobulin deposition disease)</a:t>
            </a:r>
            <a:r>
              <a:rPr lang="el-GR" smtClean="0"/>
              <a:t> </a:t>
            </a: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K</a:t>
            </a:r>
            <a:r>
              <a:rPr lang="el-GR" smtClean="0"/>
              <a:t>ρυοσφαιριναιμική σπειραματονεφρίτιδα </a:t>
            </a:r>
            <a:endParaRPr lang="en-US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mtClean="0"/>
              <a:t>Y</a:t>
            </a:r>
            <a:r>
              <a:rPr lang="el-GR" smtClean="0"/>
              <a:t>περπλαστική σπειραματονεφρίτιδα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636587"/>
          </a:xfrm>
        </p:spPr>
        <p:txBody>
          <a:bodyPr/>
          <a:lstStyle/>
          <a:p>
            <a:pPr eaLnBrk="1" hangingPunct="1"/>
            <a:r>
              <a:rPr lang="el-GR" altLang="el-GR" sz="3200" b="1" smtClean="0"/>
              <a:t>Προνεφρική και Μετανεφρική ανεπάρκεια</a:t>
            </a:r>
            <a:endParaRPr lang="en-US" altLang="el-GR" sz="3200" b="1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8392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Η ανάλυση των ούρων συμβάλλει στη διάκριση μεταξύ: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Προνεφρικής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Ενδογενούς νεφρικής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Μετανεφρικής αζωθαιμίας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Στην </a:t>
            </a:r>
            <a:r>
              <a:rPr lang="el-GR" sz="2800" b="1" smtClean="0"/>
              <a:t>προνεφρική </a:t>
            </a:r>
            <a:r>
              <a:rPr lang="el-GR" sz="2800" smtClean="0"/>
              <a:t>το ίζημα δεν περιέχει συνήθως κυτταρικά στοιχεία </a:t>
            </a:r>
            <a:r>
              <a:rPr lang="en-US" sz="2800" smtClean="0"/>
              <a:t>(</a:t>
            </a:r>
            <a:r>
              <a:rPr lang="el-GR" sz="2400" smtClean="0"/>
              <a:t>εκτός αν οφείλεται σε</a:t>
            </a:r>
            <a:r>
              <a:rPr lang="en-US" sz="2400" smtClean="0"/>
              <a:t> </a:t>
            </a:r>
            <a:r>
              <a:rPr lang="el-GR" sz="2400" smtClean="0"/>
              <a:t>νεφρική ισχαιμία)</a:t>
            </a:r>
            <a:endParaRPr lang="el-GR" sz="2800" smtClean="0"/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Μερικές φορές είναι δυνατό να ανεβρεθούν υαλώδεις κύλινδροι (ήπιο, καλόηθες, αδρανές ίζημα)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Στη </a:t>
            </a:r>
            <a:r>
              <a:rPr lang="el-GR" sz="2800" b="1" smtClean="0"/>
              <a:t>μετανεφρική</a:t>
            </a:r>
            <a:r>
              <a:rPr lang="el-GR" sz="2800" smtClean="0"/>
              <a:t> αζωθαιμία το ίζημα είναι επίσης ήπιο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Η </a:t>
            </a:r>
            <a:r>
              <a:rPr lang="el-GR" sz="2400" b="1" smtClean="0"/>
              <a:t>αιματουρία</a:t>
            </a:r>
            <a:r>
              <a:rPr lang="el-GR" sz="2400" smtClean="0"/>
              <a:t> και η </a:t>
            </a:r>
            <a:r>
              <a:rPr lang="el-GR" sz="2400" b="1" smtClean="0"/>
              <a:t>πυουρία</a:t>
            </a:r>
            <a:r>
              <a:rPr lang="el-GR" sz="2400" smtClean="0"/>
              <a:t> αποτελούν συχνά ευρήματα στους ασθενείς με ενδοαυλική απόφραξη </a:t>
            </a:r>
            <a:r>
              <a:rPr lang="el-GR" sz="2200" smtClean="0"/>
              <a:t>(ο τραυματισμός εκτός από αιματουρία προκαλεί και πυουρία)</a:t>
            </a:r>
            <a:endParaRPr lang="en-US" sz="22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smtClean="0"/>
              <a:t>N</a:t>
            </a:r>
            <a:r>
              <a:rPr lang="el-GR" sz="2800" b="1" smtClean="0"/>
              <a:t>εφροπάθεια από κυλίνδρους μυελώματος (myeloma cast nephropathy)</a:t>
            </a:r>
          </a:p>
        </p:txBody>
      </p:sp>
      <p:sp>
        <p:nvSpPr>
          <p:cNvPr id="371715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1295400"/>
            <a:ext cx="9144000" cy="556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Η πιο συχνή αιτία νεφρικής ανεπάρκειας στο πολλαπλούν μυέλωμα 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Οι κύλινδροι μυελώματος σχηματίζονται στα άπω εσπειραμένα σωληνάρια και τους</a:t>
            </a:r>
            <a:r>
              <a:rPr lang="en-US" altLang="el-GR" sz="2000" smtClean="0"/>
              <a:t> </a:t>
            </a:r>
            <a:r>
              <a:rPr lang="el-GR" altLang="el-GR" sz="2000" smtClean="0"/>
              <a:t>αθροιστικούς πόρους </a:t>
            </a:r>
            <a:endParaRPr lang="en-US" altLang="el-GR" sz="2000" smtClean="0"/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Σπάνια μπορεί να βρεθούν στο ίζημα των ούρων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Συνίστανται από μονοκλωνικές ελαφρές αλυσίδες και πρωτεΐνη Tamm-Horsfall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Περιβάλλονται συχνά από μονοκύτταρα, επιθήλια νεφρικών σωληναρίων και πολυπύρηνα γιγαντοκύτταρα, μάλλον ιστιοκυτταρικής προέλευσης, τα οποία συχνά φαίνονται να φαγοκυτταρώνουν τμήματα των κυλίνδρων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 Σε ασθενείς με μυέλωμα και πρωτεϊνουρία &lt;1 g/ημέρα η η νεφρική ανεπάρκεια συνήθως οφείλεται στη νεφροπάθεια από κυλίνδρους μυελώματος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Στις σπάνιες περιπτώσεις ασθενών με πρωτεϊνουρία &gt;1 g/ημέρα, η νεφροπάθεια από κυλίνδρους συνδέεται με σπειραματική βλάβη από </a:t>
            </a:r>
            <a:r>
              <a:rPr lang="el-GR" altLang="el-GR" sz="2000" smtClean="0">
                <a:solidFill>
                  <a:srgbClr val="FFFF00"/>
                </a:solidFill>
              </a:rPr>
              <a:t>ΑL αμυλοείδωση</a:t>
            </a:r>
            <a:r>
              <a:rPr lang="el-GR" altLang="el-GR" sz="2000" smtClean="0"/>
              <a:t> ή νόσο από </a:t>
            </a:r>
            <a:r>
              <a:rPr lang="el-GR" altLang="el-GR" sz="2000" smtClean="0">
                <a:solidFill>
                  <a:srgbClr val="FFFF00"/>
                </a:solidFill>
              </a:rPr>
              <a:t>εναπόθεση μονοκλωνικής ανοσοσφαιρίνης</a:t>
            </a:r>
            <a:r>
              <a:rPr lang="el-GR" altLang="el-GR" sz="2000" smtClean="0"/>
              <a:t> (σωληναριακή και σπειραματική βλάβη)  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Η νεφρική δυσλειτουργία μπορεί να προκληθεί επίσης από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Υπερασβεστιαιμία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Ουρική νεφροπάθεια (urate nephropathy)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AL αμυλοείδωση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685800"/>
          </a:xfrm>
        </p:spPr>
        <p:txBody>
          <a:bodyPr/>
          <a:lstStyle/>
          <a:p>
            <a:pPr eaLnBrk="1" hangingPunct="1">
              <a:defRPr/>
            </a:pPr>
            <a:r>
              <a:rPr lang="el-GR" sz="3600" b="1" smtClean="0"/>
              <a:t>Αμυλοείδωση</a:t>
            </a:r>
          </a:p>
        </p:txBody>
      </p:sp>
      <p:sp>
        <p:nvSpPr>
          <p:cNvPr id="38809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066800"/>
            <a:ext cx="8686800" cy="5562600"/>
          </a:xfrm>
        </p:spPr>
        <p:txBody>
          <a:bodyPr/>
          <a:lstStyle/>
          <a:p>
            <a:pPr eaLnBrk="1" hangingPunct="1"/>
            <a:r>
              <a:rPr lang="el-GR" altLang="el-GR" sz="2800" smtClean="0"/>
              <a:t>Ο νεφρός προσβάλλεται από την AL,</a:t>
            </a:r>
            <a:r>
              <a:rPr lang="en-US" altLang="el-GR" sz="2800" smtClean="0"/>
              <a:t> </a:t>
            </a:r>
            <a:r>
              <a:rPr lang="el-GR" altLang="el-GR" sz="2800" smtClean="0"/>
              <a:t>την AA και ορισμένες μορφές κληρονομικής αμυλοείδωσης</a:t>
            </a:r>
          </a:p>
          <a:p>
            <a:pPr eaLnBrk="1" hangingPunct="1">
              <a:buFont typeface="Arial" charset="0"/>
              <a:buNone/>
            </a:pPr>
            <a:endParaRPr lang="en-US" altLang="el-GR" sz="800" smtClean="0"/>
          </a:p>
          <a:p>
            <a:pPr eaLnBrk="1" hangingPunct="1"/>
            <a:r>
              <a:rPr lang="el-GR" altLang="el-GR" sz="2800" smtClean="0"/>
              <a:t>Η </a:t>
            </a:r>
            <a:r>
              <a:rPr lang="el-GR" altLang="el-GR" sz="2800" b="1" smtClean="0">
                <a:solidFill>
                  <a:srgbClr val="FFFF00"/>
                </a:solidFill>
              </a:rPr>
              <a:t>AA αμυλοείδωση</a:t>
            </a:r>
            <a:r>
              <a:rPr lang="el-GR" altLang="el-GR" sz="2800" smtClean="0"/>
              <a:t> παρατηρείται σε χρόνιες λοιμώξεις </a:t>
            </a:r>
            <a:r>
              <a:rPr lang="el-GR" altLang="el-GR" sz="2400" smtClean="0"/>
              <a:t>(ρευματοειδής αρθρίτιδα,</a:t>
            </a:r>
            <a:r>
              <a:rPr lang="en-US" altLang="el-GR" sz="2400" smtClean="0"/>
              <a:t> </a:t>
            </a:r>
            <a:r>
              <a:rPr lang="el-GR" altLang="el-GR" sz="2400" smtClean="0"/>
              <a:t>οικογενής μεσογειακός πυρετός, φλεγμονώδεις νόσοι του εντέρου και χρόνιες</a:t>
            </a:r>
            <a:r>
              <a:rPr lang="en-US" altLang="el-GR" sz="2400" smtClean="0"/>
              <a:t> </a:t>
            </a:r>
            <a:r>
              <a:rPr lang="el-GR" altLang="el-GR" sz="2400" smtClean="0"/>
              <a:t>λοιμώξεις)</a:t>
            </a:r>
          </a:p>
          <a:p>
            <a:pPr eaLnBrk="1" hangingPunct="1">
              <a:buFont typeface="Arial" charset="0"/>
              <a:buNone/>
            </a:pPr>
            <a:endParaRPr lang="en-US" altLang="el-GR" sz="800" smtClean="0"/>
          </a:p>
          <a:p>
            <a:pPr eaLnBrk="1" hangingPunct="1"/>
            <a:r>
              <a:rPr lang="el-GR" altLang="el-GR" sz="2800" smtClean="0"/>
              <a:t>Στην </a:t>
            </a:r>
            <a:r>
              <a:rPr lang="el-GR" altLang="el-GR" sz="2800" b="1" smtClean="0">
                <a:solidFill>
                  <a:srgbClr val="FFFF00"/>
                </a:solidFill>
              </a:rPr>
              <a:t>AL ή πρωτοπαθή αμυλοείδωση</a:t>
            </a:r>
            <a:r>
              <a:rPr lang="el-GR" altLang="el-GR" sz="2800" smtClean="0"/>
              <a:t>, κλώνος πλασματοκυττάρων παράγει</a:t>
            </a:r>
            <a:r>
              <a:rPr lang="en-US" altLang="el-GR" sz="2800" smtClean="0"/>
              <a:t> </a:t>
            </a:r>
            <a:r>
              <a:rPr lang="el-GR" altLang="el-GR" sz="2800" smtClean="0"/>
              <a:t>μια </a:t>
            </a:r>
            <a:r>
              <a:rPr lang="el-GR" altLang="el-GR" sz="2800" smtClean="0">
                <a:solidFill>
                  <a:schemeClr val="tx2"/>
                </a:solidFill>
              </a:rPr>
              <a:t>μονοκλωνική ανοσοσφαιρίνη ελαφρών αλυσίδων</a:t>
            </a:r>
            <a:r>
              <a:rPr lang="el-GR" altLang="el-GR" sz="2800" smtClean="0"/>
              <a:t>, η οποία </a:t>
            </a:r>
            <a:r>
              <a:rPr lang="el-GR" altLang="el-GR" sz="2800" b="1" smtClean="0"/>
              <a:t>εναποτίθεται στους</a:t>
            </a:r>
            <a:r>
              <a:rPr lang="en-US" altLang="el-GR" sz="2800" b="1" smtClean="0"/>
              <a:t> </a:t>
            </a:r>
            <a:r>
              <a:rPr lang="el-GR" altLang="el-GR" sz="2800" b="1" smtClean="0"/>
              <a:t>ιστούς ως αμυλοειδές</a:t>
            </a:r>
            <a:r>
              <a:rPr lang="el-GR" altLang="el-GR" sz="2800" smtClean="0"/>
              <a:t> </a:t>
            </a:r>
            <a:endParaRPr lang="en-US" altLang="el-GR" sz="2800" smtClean="0"/>
          </a:p>
          <a:p>
            <a:pPr lvl="1" eaLnBrk="1" hangingPunct="1"/>
            <a:r>
              <a:rPr lang="el-GR" altLang="el-GR" sz="2400" smtClean="0">
                <a:latin typeface="Arial" charset="0"/>
              </a:rPr>
              <a:t>Στην </a:t>
            </a:r>
            <a:r>
              <a:rPr lang="en-US" altLang="el-GR" sz="2400" smtClean="0"/>
              <a:t>AH</a:t>
            </a:r>
            <a:r>
              <a:rPr lang="el-GR" altLang="el-GR" sz="2400" smtClean="0"/>
              <a:t> αμυλοε</a:t>
            </a:r>
            <a:r>
              <a:rPr lang="el-GR" altLang="el-GR" sz="2400" smtClean="0">
                <a:latin typeface="Arial" charset="0"/>
              </a:rPr>
              <a:t>ί</a:t>
            </a:r>
            <a:r>
              <a:rPr lang="el-GR" altLang="el-GR" sz="2400" smtClean="0"/>
              <a:t>δ</a:t>
            </a:r>
            <a:r>
              <a:rPr lang="el-GR" altLang="el-GR" sz="2400" smtClean="0">
                <a:latin typeface="Arial" charset="0"/>
              </a:rPr>
              <a:t>ωση παράγεται </a:t>
            </a:r>
            <a:r>
              <a:rPr lang="el-GR" altLang="el-GR" sz="2400" smtClean="0"/>
              <a:t>ανοσοσφαιρίνη βαριών αλύσεων</a:t>
            </a:r>
            <a:endParaRPr lang="el-GR" altLang="el-GR" sz="240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/>
            </a:r>
            <a:br>
              <a:rPr lang="el-GR" sz="3200" b="1" smtClean="0"/>
            </a:br>
            <a:r>
              <a:rPr lang="el-GR" sz="3200" b="1" smtClean="0"/>
              <a:t>Διάγνωση πρωτοπαθούς AL αμυλοείδωσης</a:t>
            </a:r>
            <a:br>
              <a:rPr lang="el-GR" sz="3200" b="1" smtClean="0"/>
            </a:br>
            <a:endParaRPr lang="el-GR" sz="3200" b="1" smtClean="0"/>
          </a:p>
        </p:txBody>
      </p:sp>
      <p:sp>
        <p:nvSpPr>
          <p:cNvPr id="38912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28600" y="1143000"/>
            <a:ext cx="87630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mtClean="0"/>
              <a:t>Κλινικά σύνδρομα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Νεφρωσικού επιπέδου πρωτεϊνουρία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Μυοκαρδιοπάθεια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Περιφερική νευροπάθεια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Ηπατομεγαλία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Ψευδο-απόφραξη του εντέρου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400" smtClean="0"/>
              <a:t>Πολλαπλούν μυέλωμα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Διάγνωση με ανοσοκαθήλωση πρωτεϊνών ορού ή ούρων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Επιβεβαίωση της διάγνωσης με αναρρόφηση υποδορίου λίπους </a:t>
            </a:r>
            <a:r>
              <a:rPr lang="el-GR" sz="2400" smtClean="0"/>
              <a:t>(χρώση με ερυθρό του Κογκό)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l-GR" sz="2800" smtClean="0"/>
              <a:t>Βιοψία του προσβεβλημένου οργάνου, εάν το αποτέλεσμα της εξέτασης του υποδορίου λίπους είναι αρνητικό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228600"/>
            <a:ext cx="9144000" cy="609600"/>
          </a:xfrm>
        </p:spPr>
        <p:txBody>
          <a:bodyPr/>
          <a:lstStyle/>
          <a:p>
            <a:pPr eaLnBrk="1" hangingPunct="1"/>
            <a:r>
              <a:rPr lang="el-GR" altLang="el-GR" sz="2400" b="1" smtClean="0"/>
              <a:t>Νόσος εναπόθεσης μονοκλωνικής ανοσοσφαιρίνης </a:t>
            </a:r>
            <a:r>
              <a:rPr lang="el-GR" altLang="el-GR" sz="2000" b="1" smtClean="0"/>
              <a:t>(MIDD)</a:t>
            </a:r>
          </a:p>
        </p:txBody>
      </p:sp>
      <p:sp>
        <p:nvSpPr>
          <p:cNvPr id="37273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0" y="838200"/>
            <a:ext cx="9144000" cy="5867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000" b="1" smtClean="0"/>
              <a:t>Η MIDD</a:t>
            </a:r>
            <a:r>
              <a:rPr lang="el-GR" altLang="el-GR" sz="2000" smtClean="0"/>
              <a:t> περιλαμβάνει τις νόσους από: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smtClean="0"/>
              <a:t>Εναπόθεση ελαφρών αλυσίδων (LCDD)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smtClean="0"/>
              <a:t>Ελαφρών και βαριών αλυσίδων (LHCDD)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smtClean="0"/>
              <a:t>Βαριών αλυσίδων (HCDD)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 smtClean="0"/>
              <a:t>Οι παθήσεις αυτές συνδέονται με </a:t>
            </a:r>
            <a:r>
              <a:rPr lang="el-GR" altLang="el-GR" sz="1800" b="1" smtClean="0"/>
              <a:t>πλασματοκυτταρικές δυσκρασίες</a:t>
            </a:r>
            <a:r>
              <a:rPr lang="el-GR" altLang="el-GR" sz="1800" smtClean="0"/>
              <a:t>, οι οποίες χαρακτηρίζονται από την έκκριση μονοκλωνικών ανοσοσφαιρινών από έναν κλώνο πλασματοκυττάρων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 smtClean="0"/>
              <a:t>Η MIDD (monoclonal immunoglobulin deposition disease) διαφέρει από την αμυλοείδωση επειδή δεν υπάρχουν εναποθέσεις </a:t>
            </a:r>
            <a:r>
              <a:rPr lang="el-GR" altLang="el-GR" sz="1800" b="1" smtClean="0"/>
              <a:t>ινιδίων </a:t>
            </a:r>
            <a:r>
              <a:rPr lang="el-GR" altLang="el-GR" sz="1800" smtClean="0"/>
              <a:t>και η χρώση με ερυθρό του </a:t>
            </a:r>
            <a:r>
              <a:rPr lang="el-GR" altLang="el-GR" sz="1800" b="1" smtClean="0"/>
              <a:t>Κονγκό είναι αρνητική</a:t>
            </a:r>
            <a:endParaRPr lang="en-US" altLang="el-GR" sz="1800" b="1" smtClean="0"/>
          </a:p>
          <a:p>
            <a:pPr eaLnBrk="1" hangingPunct="1">
              <a:lnSpc>
                <a:spcPct val="80000"/>
              </a:lnSpc>
            </a:pPr>
            <a:r>
              <a:rPr lang="el-GR" altLang="el-GR" sz="1800" smtClean="0"/>
              <a:t>Η νόσος διαγιγνώσκεται</a:t>
            </a:r>
            <a:r>
              <a:rPr lang="el-GR" altLang="el-GR" sz="1800" b="1" smtClean="0"/>
              <a:t> </a:t>
            </a:r>
            <a:r>
              <a:rPr lang="el-GR" altLang="el-GR" sz="1800" smtClean="0"/>
              <a:t>με την ανάδειξη της </a:t>
            </a:r>
            <a:r>
              <a:rPr lang="el-GR" altLang="el-GR" sz="1800" b="1" smtClean="0"/>
              <a:t>εναπόθεσης μονοκλωνικής ανοσοσφαιρίνης (</a:t>
            </a:r>
            <a:r>
              <a:rPr lang="en-US" altLang="el-GR" sz="1800" b="1" smtClean="0"/>
              <a:t>L, H, LH)</a:t>
            </a:r>
            <a:r>
              <a:rPr lang="el-GR" altLang="el-GR" sz="1800" b="1" smtClean="0"/>
              <a:t> </a:t>
            </a:r>
            <a:r>
              <a:rPr lang="el-GR" altLang="el-GR" sz="1800" smtClean="0"/>
              <a:t>με τον ανοσοφθορισμό δειγμάτων βιοψίας νεφρού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 smtClean="0"/>
              <a:t>Η νόσος δεν πρέπει να θεωρείται καθαρά σπειραματική (οι σωληναριακές αλλοιώσεις ενδέχεται να επικρατούν των σπειραματικών)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 smtClean="0">
                <a:latin typeface="Arial" charset="0"/>
              </a:rPr>
              <a:t>Οι σπειραματικές αλλοιώσεις λαμβάνουν την μορφή οζώδους σπειραματοσκλήρυνσης με κ</a:t>
            </a:r>
            <a:r>
              <a:rPr lang="el-GR" altLang="el-GR" sz="1800" smtClean="0"/>
              <a:t>λινική εκδήλωση: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smtClean="0"/>
              <a:t>Πρωτεϊνουρία,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smtClean="0"/>
              <a:t>Νεφρωσικό σύνδρομο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600" smtClean="0"/>
              <a:t>Έκπτωση της νεφρικής λειτουργίας</a:t>
            </a:r>
            <a:r>
              <a:rPr lang="el-GR" altLang="el-GR" sz="14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 smtClean="0"/>
              <a:t>Ασθενής με </a:t>
            </a:r>
            <a:r>
              <a:rPr lang="el-GR" altLang="el-GR" sz="1800" b="1" smtClean="0"/>
              <a:t>νεφρωσικό σύνδρομο και λ αλυσίδες στο αίμα ή στα ούρα πιθανά έχει AL αμυλοείδωση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1800" smtClean="0"/>
              <a:t>Ασθενής με </a:t>
            </a:r>
            <a:r>
              <a:rPr lang="el-GR" altLang="el-GR" sz="1800" smtClean="0">
                <a:solidFill>
                  <a:srgbClr val="FFFF00"/>
                </a:solidFill>
              </a:rPr>
              <a:t>νεφρωσικό σύνδρομο και κ αλυσίδες στο αίμα ή στα ούρα πιθανά έχει νόσο από εναπόθεση </a:t>
            </a:r>
            <a:r>
              <a:rPr lang="el-GR" altLang="el-GR" sz="1800" smtClean="0">
                <a:solidFill>
                  <a:srgbClr val="FFFF00"/>
                </a:solidFill>
                <a:latin typeface="Arial" charset="0"/>
              </a:rPr>
              <a:t>μονοκλωνικής ανοσοσφαιρίνης </a:t>
            </a:r>
            <a:r>
              <a:rPr lang="el-GR" altLang="el-GR" sz="1800" smtClean="0">
                <a:solidFill>
                  <a:srgbClr val="FFFF00"/>
                </a:solidFill>
              </a:rPr>
              <a:t>ελαφρών αλυσίδων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613775" cy="609600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b="1" smtClean="0"/>
              <a:t/>
            </a:r>
            <a:br>
              <a:rPr lang="el-GR" sz="4000" b="1" smtClean="0"/>
            </a:br>
            <a:r>
              <a:rPr lang="el-GR" sz="3200" b="1" smtClean="0"/>
              <a:t>Θρομβωτική μικροαγγειοπάθεια</a:t>
            </a:r>
            <a:r>
              <a:rPr lang="el-GR" sz="4000" smtClean="0"/>
              <a:t/>
            </a:r>
            <a:br>
              <a:rPr lang="el-GR" sz="4000" smtClean="0"/>
            </a:br>
            <a:endParaRPr lang="el-GR" sz="4000" smtClean="0"/>
          </a:p>
        </p:txBody>
      </p:sp>
      <p:sp>
        <p:nvSpPr>
          <p:cNvPr id="37376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219200"/>
            <a:ext cx="8540750" cy="5334000"/>
          </a:xfrm>
        </p:spPr>
        <p:txBody>
          <a:bodyPr/>
          <a:lstStyle/>
          <a:p>
            <a:pPr eaLnBrk="1" hangingPunct="1">
              <a:defRPr/>
            </a:pPr>
            <a:r>
              <a:rPr lang="el-GR" sz="2800" smtClean="0"/>
              <a:t>Είναι </a:t>
            </a:r>
            <a:r>
              <a:rPr lang="el-GR" sz="2800" b="1" smtClean="0"/>
              <a:t>μικροαγγειακή αποφρακτική</a:t>
            </a:r>
            <a:r>
              <a:rPr lang="el-GR" sz="2800" smtClean="0"/>
              <a:t> διαταραχή, η οποία χαρακτηρίζεται από συστηματική ή ενδονεφρική </a:t>
            </a:r>
            <a:r>
              <a:rPr lang="el-GR" sz="2800" b="1" smtClean="0"/>
              <a:t>συσσώρευση αιμοπεταλίων</a:t>
            </a:r>
            <a:r>
              <a:rPr lang="el-GR" sz="2800" smtClean="0"/>
              <a:t>, </a:t>
            </a:r>
            <a:r>
              <a:rPr lang="el-GR" sz="2800" b="1" smtClean="0"/>
              <a:t>θρομβοκυτταροπενία</a:t>
            </a:r>
            <a:r>
              <a:rPr lang="el-GR" sz="2800" smtClean="0"/>
              <a:t> και </a:t>
            </a:r>
            <a:r>
              <a:rPr lang="el-GR" sz="2800" b="1" smtClean="0"/>
              <a:t>μηχανική καταστροφή των ερυθροκυττάρων</a:t>
            </a:r>
          </a:p>
          <a:p>
            <a:pPr eaLnBrk="1" hangingPunct="1">
              <a:defRPr/>
            </a:pPr>
            <a:r>
              <a:rPr lang="el-GR" sz="2800" smtClean="0"/>
              <a:t>Περιλαμβάνει:</a:t>
            </a:r>
          </a:p>
          <a:p>
            <a:pPr lvl="1" eaLnBrk="1" hangingPunct="1">
              <a:defRPr/>
            </a:pPr>
            <a:r>
              <a:rPr lang="el-GR" sz="2400" smtClean="0"/>
              <a:t>Το αιμολυτικό-ουραιμικό σύνδρομο (HUS)</a:t>
            </a:r>
          </a:p>
          <a:p>
            <a:pPr lvl="1" eaLnBrk="1" hangingPunct="1">
              <a:defRPr/>
            </a:pPr>
            <a:r>
              <a:rPr lang="el-GR" sz="2400" smtClean="0"/>
              <a:t>Τη θρομβωτική θρομβοκυτταροπενική πορφύρα (TTP)</a:t>
            </a:r>
          </a:p>
          <a:p>
            <a:pPr lvl="1" eaLnBrk="1" hangingPunct="1">
              <a:defRPr/>
            </a:pPr>
            <a:r>
              <a:rPr lang="el-GR" sz="2400" smtClean="0"/>
              <a:t>Την κακοήθη υπέρταση (αποτέλεσμα της θρομβωτικής μικροαγγειοπάθειας) </a:t>
            </a:r>
          </a:p>
          <a:p>
            <a:pPr lvl="1" eaLnBrk="1" hangingPunct="1">
              <a:defRPr/>
            </a:pPr>
            <a:r>
              <a:rPr lang="el-GR" sz="2400" smtClean="0"/>
              <a:t>Τη νεφρική κρίση σκληροδέρματος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689975" cy="685800"/>
          </a:xfrm>
        </p:spPr>
        <p:txBody>
          <a:bodyPr/>
          <a:lstStyle/>
          <a:p>
            <a:pPr eaLnBrk="1" hangingPunct="1"/>
            <a:r>
              <a:rPr lang="en-US" altLang="el-GR" sz="3200" b="1" smtClean="0">
                <a:effectLst/>
              </a:rPr>
              <a:t/>
            </a:r>
            <a:br>
              <a:rPr lang="en-US" altLang="el-GR" sz="3200" b="1" smtClean="0">
                <a:effectLst/>
              </a:rPr>
            </a:br>
            <a:r>
              <a:rPr lang="el-GR" altLang="el-GR" sz="3200" b="1" smtClean="0">
                <a:effectLst/>
              </a:rPr>
              <a:t>Αιμολυτικό-ουραιμικό σύνδρομο (HUS)</a:t>
            </a:r>
            <a:br>
              <a:rPr lang="el-GR" altLang="el-GR" sz="3200" b="1" smtClean="0">
                <a:effectLst/>
              </a:rPr>
            </a:br>
            <a:endParaRPr lang="el-GR" altLang="el-GR" sz="3200" smtClean="0">
              <a:effectLst/>
            </a:endParaRPr>
          </a:p>
        </p:txBody>
      </p:sp>
      <p:sp>
        <p:nvSpPr>
          <p:cNvPr id="10445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1625" y="1066800"/>
            <a:ext cx="8613775" cy="5562600"/>
          </a:xfrm>
        </p:spPr>
        <p:txBody>
          <a:bodyPr/>
          <a:lstStyle/>
          <a:p>
            <a:pPr eaLnBrk="1" hangingPunct="1"/>
            <a:r>
              <a:rPr lang="el-GR" altLang="el-GR" sz="2800" smtClean="0">
                <a:effectLst/>
              </a:rPr>
              <a:t>Χαρακτηρίζεται από την τριάδα</a:t>
            </a:r>
            <a:r>
              <a:rPr lang="en-US" altLang="el-GR" sz="2800" smtClean="0">
                <a:effectLst/>
              </a:rPr>
              <a:t>:</a:t>
            </a:r>
            <a:r>
              <a:rPr lang="el-GR" altLang="el-GR" sz="2800" smtClean="0">
                <a:effectLst/>
              </a:rPr>
              <a:t> </a:t>
            </a:r>
            <a:endParaRPr lang="en-US" altLang="el-GR" sz="2800" smtClean="0">
              <a:effectLst/>
            </a:endParaRPr>
          </a:p>
          <a:p>
            <a:pPr lvl="1" eaLnBrk="1" hangingPunct="1"/>
            <a:r>
              <a:rPr lang="el-GR" altLang="el-GR" sz="2400" smtClean="0">
                <a:effectLst/>
              </a:rPr>
              <a:t>Οξεία νεφρική ανεπάρκεια</a:t>
            </a:r>
            <a:endParaRPr lang="en-US" altLang="el-GR" sz="2400" smtClean="0">
              <a:effectLst/>
            </a:endParaRPr>
          </a:p>
          <a:p>
            <a:pPr lvl="1" eaLnBrk="1" hangingPunct="1"/>
            <a:r>
              <a:rPr lang="el-GR" altLang="el-GR" sz="2400" smtClean="0">
                <a:effectLst/>
              </a:rPr>
              <a:t>Θρομβοκυτταροπενία </a:t>
            </a:r>
            <a:endParaRPr lang="en-US" altLang="el-GR" sz="2400" smtClean="0">
              <a:effectLst/>
            </a:endParaRPr>
          </a:p>
          <a:p>
            <a:pPr lvl="1" eaLnBrk="1" hangingPunct="1"/>
            <a:r>
              <a:rPr lang="el-GR" altLang="el-GR" sz="2400" smtClean="0">
                <a:effectLst/>
              </a:rPr>
              <a:t>Μικροαγγειοπαθητική αιμολυτική αναιμία </a:t>
            </a:r>
            <a:endParaRPr lang="en-US" altLang="el-GR" sz="2400" smtClean="0">
              <a:effectLst/>
            </a:endParaRPr>
          </a:p>
          <a:p>
            <a:pPr eaLnBrk="1" hangingPunct="1"/>
            <a:r>
              <a:rPr lang="el-GR" altLang="el-GR" sz="2800" smtClean="0">
                <a:effectLst/>
              </a:rPr>
              <a:t>Η οξεία νεφρική ανεπάρκεια οφείλεται σε:</a:t>
            </a:r>
          </a:p>
          <a:p>
            <a:pPr lvl="1" eaLnBrk="1" hangingPunct="1"/>
            <a:r>
              <a:rPr lang="el-GR" altLang="el-GR" sz="2400" smtClean="0">
                <a:effectLst/>
              </a:rPr>
              <a:t>Οξεία σωληναριακή νέκρωση με αίτια:</a:t>
            </a:r>
          </a:p>
          <a:p>
            <a:pPr lvl="2" eaLnBrk="1" hangingPunct="1"/>
            <a:r>
              <a:rPr lang="el-GR" altLang="el-GR" sz="2000" smtClean="0">
                <a:effectLst/>
              </a:rPr>
              <a:t>Υποογκαιμία (λόγω διάρροιας και εμέτων, για τις</a:t>
            </a:r>
          </a:p>
          <a:p>
            <a:pPr lvl="2" eaLnBrk="1" hangingPunct="1"/>
            <a:r>
              <a:rPr lang="el-GR" altLang="el-GR" sz="2000" smtClean="0">
                <a:effectLst/>
              </a:rPr>
              <a:t>συνδεόμενες με διάρροια περιπτώσεις)</a:t>
            </a:r>
          </a:p>
          <a:p>
            <a:pPr lvl="2" eaLnBrk="1" hangingPunct="1"/>
            <a:r>
              <a:rPr lang="el-GR" altLang="el-GR" sz="2000" smtClean="0">
                <a:effectLst/>
              </a:rPr>
              <a:t>Αιμοσφαιριναιμία και αιμοσφαιρινουρία (λόγω αιμόλυσης)</a:t>
            </a:r>
          </a:p>
          <a:p>
            <a:pPr lvl="2" eaLnBrk="1" hangingPunct="1"/>
            <a:r>
              <a:rPr lang="el-GR" altLang="el-GR" sz="2000" smtClean="0">
                <a:effectLst/>
              </a:rPr>
              <a:t>Υπερχολερυθριναιμία </a:t>
            </a:r>
          </a:p>
          <a:p>
            <a:pPr lvl="2" eaLnBrk="1" hangingPunct="1"/>
            <a:r>
              <a:rPr lang="el-GR" altLang="el-GR" sz="2000" smtClean="0">
                <a:effectLst/>
              </a:rPr>
              <a:t>Ουρική νεφροπάθεια</a:t>
            </a:r>
          </a:p>
          <a:p>
            <a:pPr eaLnBrk="1" hangingPunct="1"/>
            <a:r>
              <a:rPr lang="el-GR" altLang="el-GR" sz="2800" smtClean="0">
                <a:effectLst/>
              </a:rPr>
              <a:t>Ευρήματα οξείας σωληναριακής νέκρωσης στο ίζημα των ούρων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40750" cy="838200"/>
          </a:xfrm>
        </p:spPr>
        <p:txBody>
          <a:bodyPr/>
          <a:lstStyle/>
          <a:p>
            <a:pPr eaLnBrk="1" hangingPunct="1">
              <a:defRPr/>
            </a:pPr>
            <a:r>
              <a:rPr lang="el-GR" sz="3200" b="1" smtClean="0"/>
              <a:t>Θρομβωτική θρομβοκυτταροπενική πορφύρα (TTP)</a:t>
            </a:r>
          </a:p>
        </p:txBody>
      </p:sp>
      <p:sp>
        <p:nvSpPr>
          <p:cNvPr id="37478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371600"/>
            <a:ext cx="87630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Μια πεντάδα από συμπτώματα και σημεία χαρακτηρίζει τη νόσο: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Πυρετός,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Σημεία από το ΚΝΣ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Οξεία νεφρική ανεπάρκεια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Μικροαγγειοπαθητική αιμολυτική αναιμία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Θρομβοκυτταροπενία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 Η TTP μπορεί να ταξινομηθεί σε 3 κατηγορίες: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Τη συγγενή (σύνδρομο Upshaw-Schόlman),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Την ιδιοπαθή 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Την μη ιδιοπαθή 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Στην </a:t>
            </a:r>
            <a:r>
              <a:rPr lang="el-GR" altLang="el-GR" sz="2000" b="1" smtClean="0">
                <a:solidFill>
                  <a:srgbClr val="FFFF00"/>
                </a:solidFill>
              </a:rPr>
              <a:t>συγγενή</a:t>
            </a:r>
            <a:r>
              <a:rPr lang="el-GR" altLang="el-GR" sz="2000" smtClean="0">
                <a:solidFill>
                  <a:srgbClr val="FFFF00"/>
                </a:solidFill>
              </a:rPr>
              <a:t> </a:t>
            </a:r>
            <a:r>
              <a:rPr lang="el-GR" altLang="el-GR" sz="2000" smtClean="0"/>
              <a:t>οι ασθενείς έχουν </a:t>
            </a:r>
            <a:r>
              <a:rPr lang="el-GR" altLang="el-GR" sz="2000" b="1" smtClean="0"/>
              <a:t>έλλειψη</a:t>
            </a:r>
            <a:r>
              <a:rPr lang="el-GR" altLang="el-GR" sz="2000" smtClean="0"/>
              <a:t> της </a:t>
            </a:r>
            <a:r>
              <a:rPr lang="el-GR" altLang="el-GR" sz="2000" smtClean="0">
                <a:solidFill>
                  <a:schemeClr val="tx2"/>
                </a:solidFill>
              </a:rPr>
              <a:t>μεταλλοπρωτεάσης</a:t>
            </a:r>
            <a:r>
              <a:rPr lang="el-GR" altLang="el-GR" sz="2000" smtClean="0"/>
              <a:t> του </a:t>
            </a:r>
            <a:r>
              <a:rPr lang="el-GR" altLang="el-GR" sz="2000" smtClean="0">
                <a:solidFill>
                  <a:schemeClr val="tx2"/>
                </a:solidFill>
              </a:rPr>
              <a:t>πλάσματος </a:t>
            </a:r>
            <a:r>
              <a:rPr lang="el-GR" altLang="el-GR" sz="2000" b="1" smtClean="0">
                <a:solidFill>
                  <a:schemeClr val="tx2"/>
                </a:solidFill>
              </a:rPr>
              <a:t>ADAMTS13</a:t>
            </a:r>
            <a:r>
              <a:rPr lang="el-GR" altLang="el-GR" sz="2000" smtClean="0">
                <a:solidFill>
                  <a:schemeClr val="tx2"/>
                </a:solidFill>
              </a:rPr>
              <a:t>,</a:t>
            </a:r>
            <a:r>
              <a:rPr lang="el-GR" altLang="el-GR" sz="2000" smtClean="0"/>
              <a:t> η οποία διασπά την πολυμερή μορφή του παράγοντα von Willibrand (vWF) σε μονομερή</a:t>
            </a:r>
          </a:p>
          <a:p>
            <a:pPr lvl="1" eaLnBrk="1" hangingPunct="1">
              <a:lnSpc>
                <a:spcPct val="80000"/>
              </a:lnSpc>
            </a:pPr>
            <a:r>
              <a:rPr lang="el-GR" altLang="el-GR" sz="1800" smtClean="0"/>
              <a:t>Με την απουσία ή την αδρανοποίηση του ενζύμου, </a:t>
            </a:r>
            <a:r>
              <a:rPr lang="el-GR" altLang="el-GR" sz="1800" b="1" smtClean="0"/>
              <a:t>τα πολυμερή του vWF του πλάσματος αθροίζονται και προάγουν τη συσσώρευση των αιμοπεταλίων</a:t>
            </a:r>
            <a:r>
              <a:rPr lang="el-GR" altLang="el-GR" sz="1800" smtClean="0"/>
              <a:t> και το σχηματισμό θρόμβων 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Η </a:t>
            </a:r>
            <a:r>
              <a:rPr lang="el-GR" altLang="el-GR" sz="2000" b="1" smtClean="0">
                <a:solidFill>
                  <a:srgbClr val="FFFF00"/>
                </a:solidFill>
              </a:rPr>
              <a:t>Ιδιοπαθής</a:t>
            </a:r>
            <a:r>
              <a:rPr lang="el-GR" altLang="el-GR" sz="2000" smtClean="0">
                <a:solidFill>
                  <a:srgbClr val="FFFF00"/>
                </a:solidFill>
              </a:rPr>
              <a:t> </a:t>
            </a:r>
            <a:r>
              <a:rPr lang="el-GR" altLang="el-GR" sz="2000" smtClean="0"/>
              <a:t>προκαλείται από </a:t>
            </a:r>
            <a:r>
              <a:rPr lang="el-GR" altLang="el-GR" sz="2000" b="1" smtClean="0"/>
              <a:t>επίκτητη έλλειψη ADAMTS13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000" smtClean="0"/>
              <a:t>Η </a:t>
            </a:r>
            <a:r>
              <a:rPr lang="el-GR" altLang="el-GR" sz="2000" b="1" smtClean="0">
                <a:solidFill>
                  <a:srgbClr val="FFFF00"/>
                </a:solidFill>
              </a:rPr>
              <a:t>μη ιδιοπαθής</a:t>
            </a:r>
            <a:r>
              <a:rPr lang="el-GR" altLang="el-GR" sz="2000" smtClean="0">
                <a:solidFill>
                  <a:srgbClr val="FF0000"/>
                </a:solidFill>
              </a:rPr>
              <a:t> </a:t>
            </a:r>
            <a:r>
              <a:rPr lang="el-GR" altLang="el-GR" sz="2000" smtClean="0"/>
              <a:t>συνδέεται με φάρμακα, κακοήθεια και εγκυμοσύνη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228600"/>
            <a:ext cx="8991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l-GR" sz="2400" smtClean="0"/>
              <a:t>Εργαστηριακά ευρήματα σε αιμολυτικό ουραιμικό σύνδρομο και θρομβωτική θρομβοκυτταροπενική πορφύρα</a:t>
            </a:r>
          </a:p>
        </p:txBody>
      </p:sp>
      <p:sp>
        <p:nvSpPr>
          <p:cNvPr id="37581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371600"/>
            <a:ext cx="8991600" cy="5486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Μικροαγγειοπαθητική αιμολυτική αναιμία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Κατάτμηση ερυθροκυττάρων (σχιστοκύτταρα, κρανοκύτταρα)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Αύξηση των δικτυοερυθροκυττάρων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Αύξηση έμμεσης χολερυθρίνης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Αρνητική άμεση Coombs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Θρομβοκυτταροπενία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Φυσιολογική τιμή APPT (activated partial thromboplastin time)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Φυσιολογική τιμή PT (prothrombin time)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Αύξηση LDH (ισχαιμία και αιμόλυση)</a:t>
            </a:r>
          </a:p>
          <a:p>
            <a:pPr eaLnBrk="1" hangingPunct="1">
              <a:lnSpc>
                <a:spcPct val="80000"/>
              </a:lnSpc>
            </a:pPr>
            <a:r>
              <a:rPr lang="el-GR" altLang="el-GR" sz="2400" smtClean="0"/>
              <a:t>Ποικίλη αύξηση επιπέδων κρεατινίνης </a:t>
            </a:r>
            <a:r>
              <a:rPr lang="el-GR" altLang="el-GR" sz="1800" smtClean="0"/>
              <a:t>(οξεία νεφρική ανεπάρκεια)</a:t>
            </a:r>
            <a:endParaRPr lang="en-US" altLang="el-GR" sz="1800" smtClean="0"/>
          </a:p>
          <a:p>
            <a:pPr eaLnBrk="1" hangingPunct="1">
              <a:lnSpc>
                <a:spcPct val="80000"/>
              </a:lnSpc>
            </a:pPr>
            <a:r>
              <a:rPr lang="el-GR" altLang="el-GR" sz="2800" smtClean="0"/>
              <a:t>Στην κλινική πράξη, η τριάδα </a:t>
            </a:r>
            <a:r>
              <a:rPr lang="el-GR" altLang="el-GR" sz="2800" smtClean="0">
                <a:solidFill>
                  <a:srgbClr val="FFFF00"/>
                </a:solidFill>
              </a:rPr>
              <a:t>θρομβοκυτταροπενία,</a:t>
            </a:r>
            <a:r>
              <a:rPr lang="en-US" altLang="el-GR" sz="2800" smtClean="0"/>
              <a:t> </a:t>
            </a:r>
            <a:r>
              <a:rPr lang="el-GR" altLang="el-GR" sz="2800" smtClean="0">
                <a:solidFill>
                  <a:srgbClr val="FFFF00"/>
                </a:solidFill>
              </a:rPr>
              <a:t>σχιστοκύτταρα</a:t>
            </a:r>
            <a:r>
              <a:rPr lang="el-GR" altLang="el-GR" sz="2800" smtClean="0"/>
              <a:t> στο περιφερικό αίμα και εξαιρετικά </a:t>
            </a:r>
            <a:r>
              <a:rPr lang="el-GR" altLang="el-GR" sz="2800" smtClean="0">
                <a:solidFill>
                  <a:srgbClr val="FFFF00"/>
                </a:solidFill>
              </a:rPr>
              <a:t>υψηλά επίπεδα LDH</a:t>
            </a:r>
            <a:r>
              <a:rPr lang="el-GR" altLang="el-GR" sz="2800" smtClean="0"/>
              <a:t> ορού είναι συχνά αρκετή για να τεθεί η υποψία της νόσου 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381000"/>
            <a:ext cx="8613775" cy="533400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b="1" smtClean="0"/>
              <a:t/>
            </a:r>
            <a:br>
              <a:rPr lang="el-GR" sz="4000" b="1" smtClean="0"/>
            </a:br>
            <a:r>
              <a:rPr lang="el-GR" sz="3200" b="1" smtClean="0"/>
              <a:t>Χρόνια νεφρική ανεπάρκεια</a:t>
            </a:r>
            <a:r>
              <a:rPr lang="el-GR" sz="4000" smtClean="0"/>
              <a:t/>
            </a:r>
            <a:br>
              <a:rPr lang="el-GR" sz="4000" smtClean="0"/>
            </a:br>
            <a:endParaRPr lang="en-US" sz="4000" smtClean="0"/>
          </a:p>
        </p:txBody>
      </p:sp>
      <p:sp>
        <p:nvSpPr>
          <p:cNvPr id="88067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52400" y="1219200"/>
            <a:ext cx="8991600" cy="5638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l-GR" sz="2400" smtClean="0"/>
              <a:t>Ως </a:t>
            </a:r>
            <a:r>
              <a:rPr lang="el-GR" sz="2400" b="1" smtClean="0"/>
              <a:t>χρόνια νεφρική νόσος </a:t>
            </a:r>
            <a:r>
              <a:rPr lang="el-GR" sz="2400" smtClean="0"/>
              <a:t>(ΧΝΣ) καθορίζεται βλάβη των νεφρών  για ≥ 3 μήνες βασισμένη σε ευρήματα: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000" smtClean="0"/>
              <a:t>Ανώμαλης δομής (ακτινολογικός έλεγχος)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000" smtClean="0"/>
              <a:t>Παθολογικής λειτουργίας (βιοχημικές δοκιμασίες, ανάλυση ούρων)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000" smtClean="0"/>
              <a:t>Ελάττωση της τιμής σπειραματικής διήθησης (</a:t>
            </a:r>
            <a:r>
              <a:rPr lang="en-US" sz="2000" smtClean="0"/>
              <a:t>GFR</a:t>
            </a:r>
            <a:r>
              <a:rPr lang="el-GR" sz="2000" smtClean="0"/>
              <a:t>) &lt; 60 </a:t>
            </a:r>
            <a:r>
              <a:rPr lang="en-US" sz="2000" smtClean="0"/>
              <a:t>ml</a:t>
            </a:r>
            <a:r>
              <a:rPr lang="el-GR" sz="2000" smtClean="0"/>
              <a:t>/</a:t>
            </a:r>
            <a:r>
              <a:rPr lang="en-US" sz="2000" smtClean="0"/>
              <a:t>minute</a:t>
            </a:r>
            <a:r>
              <a:rPr lang="el-GR" sz="2000" smtClean="0"/>
              <a:t>/1.73 </a:t>
            </a:r>
            <a:r>
              <a:rPr lang="en-US" sz="2000" smtClean="0"/>
              <a:t>m</a:t>
            </a:r>
            <a:r>
              <a:rPr lang="el-GR" sz="2000" baseline="30000" smtClean="0"/>
              <a:t>2</a:t>
            </a:r>
            <a:r>
              <a:rPr lang="el-GR" sz="2000" smtClean="0"/>
              <a:t> για  ≥ 3 μήνες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el-GR" sz="80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l-GR" sz="2400" smtClean="0"/>
              <a:t>Ως</a:t>
            </a:r>
            <a:r>
              <a:rPr lang="el-GR" sz="2400" b="1" smtClean="0"/>
              <a:t> τελικού σταδίου νεφρική ανεπάρκεια</a:t>
            </a:r>
            <a:r>
              <a:rPr lang="el-GR" sz="2400" smtClean="0"/>
              <a:t>  ορίζεται </a:t>
            </a:r>
            <a:r>
              <a:rPr lang="en-US" sz="2400" smtClean="0"/>
              <a:t>GFR</a:t>
            </a:r>
            <a:r>
              <a:rPr lang="el-GR" sz="2400" smtClean="0"/>
              <a:t> &lt; 15 </a:t>
            </a:r>
            <a:r>
              <a:rPr lang="en-US" sz="2400" smtClean="0"/>
              <a:t>ml</a:t>
            </a:r>
            <a:r>
              <a:rPr lang="el-GR" sz="2400" smtClean="0"/>
              <a:t>/</a:t>
            </a:r>
            <a:r>
              <a:rPr lang="en-US" sz="2400" smtClean="0"/>
              <a:t>minute</a:t>
            </a:r>
            <a:r>
              <a:rPr lang="el-GR" sz="2400" smtClean="0"/>
              <a:t>/1.73 </a:t>
            </a:r>
            <a:r>
              <a:rPr lang="en-US" sz="2400" smtClean="0"/>
              <a:t>m</a:t>
            </a:r>
            <a:r>
              <a:rPr lang="el-GR" sz="2400" baseline="30000" smtClean="0"/>
              <a:t>2</a:t>
            </a:r>
            <a:r>
              <a:rPr lang="el-GR" sz="2400" smtClean="0"/>
              <a:t>  ή ανάγκη για θεραπεία αντικατάστασης του νεφρού (κάθαρση ή μεταμόσχευση)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000" smtClean="0"/>
              <a:t>Ο </a:t>
            </a:r>
            <a:r>
              <a:rPr lang="el-GR" sz="2000" b="1" smtClean="0"/>
              <a:t>διαβήτης</a:t>
            </a:r>
            <a:r>
              <a:rPr lang="el-GR" sz="2000" smtClean="0"/>
              <a:t> είναι η πιο συχνή αιτία  ΧΝΑ (Το 40-60%  των ασθενών που καταλήγουν σε τελικού σταδίου νεφρική ανεπάρκεια έχουν διαβήτη)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000" smtClean="0"/>
              <a:t>Η δεύτερη αιτία είναι η </a:t>
            </a:r>
            <a:r>
              <a:rPr lang="el-GR" sz="2000" b="1" smtClean="0"/>
              <a:t>υπέρταση</a:t>
            </a:r>
            <a:r>
              <a:rPr lang="el-GR" sz="2000" smtClean="0"/>
              <a:t> (15-30%) 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000" smtClean="0"/>
              <a:t>Τρίτη οι </a:t>
            </a:r>
            <a:r>
              <a:rPr lang="el-GR" sz="2000" b="1" smtClean="0"/>
              <a:t>σπειραματονεφρίτιδες</a:t>
            </a:r>
            <a:r>
              <a:rPr lang="el-GR" sz="2000" smtClean="0"/>
              <a:t> (&lt;10%)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l-GR" sz="2000" smtClean="0"/>
              <a:t>Οι </a:t>
            </a:r>
            <a:r>
              <a:rPr lang="el-GR" sz="2000" b="1" smtClean="0"/>
              <a:t>πολυκυστικοί νεφροί</a:t>
            </a:r>
            <a:r>
              <a:rPr lang="el-GR" sz="2000" smtClean="0"/>
              <a:t> ευθύνονται για το 2-3%, ενώ το υπόλοιπο ποσοστό των αιτίων τελικού σταδίου νεφρικής ανεπάρκειας είναι άγνωστο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381000"/>
            <a:ext cx="8540750" cy="685800"/>
          </a:xfrm>
        </p:spPr>
        <p:txBody>
          <a:bodyPr/>
          <a:lstStyle/>
          <a:p>
            <a:pPr eaLnBrk="1" hangingPunct="1">
              <a:defRPr/>
            </a:pPr>
            <a:r>
              <a:rPr lang="el-GR" sz="4000" b="1" smtClean="0"/>
              <a:t>Πρωτεϊνουρία</a:t>
            </a:r>
            <a:endParaRPr lang="en-US" sz="4000" b="1" smtClean="0"/>
          </a:p>
        </p:txBody>
      </p:sp>
      <p:sp>
        <p:nvSpPr>
          <p:cNvPr id="89091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04800" y="1600200"/>
            <a:ext cx="8540750" cy="4572000"/>
          </a:xfrm>
        </p:spPr>
        <p:txBody>
          <a:bodyPr/>
          <a:lstStyle/>
          <a:p>
            <a:pPr eaLnBrk="1" hangingPunct="1">
              <a:defRPr/>
            </a:pPr>
            <a:r>
              <a:rPr lang="el-GR" smtClean="0"/>
              <a:t>Συχνά η ΧΝΝ εκδηλώνεται με πρωτεϊνουρία </a:t>
            </a:r>
          </a:p>
          <a:p>
            <a:pPr eaLnBrk="1" hangingPunct="1">
              <a:buFont typeface="Arial" charset="0"/>
              <a:buNone/>
              <a:defRPr/>
            </a:pPr>
            <a:endParaRPr lang="el-GR" sz="800" smtClean="0"/>
          </a:p>
          <a:p>
            <a:pPr eaLnBrk="1" hangingPunct="1">
              <a:defRPr/>
            </a:pPr>
            <a:r>
              <a:rPr lang="el-GR" smtClean="0"/>
              <a:t>Η απέκκριση παθολογικής λευκωματίνης ή ολικής πρωτεΐνης στα ούρα  θεωρείται ένας πολύ ευαίσθητος δείκτης </a:t>
            </a:r>
            <a:r>
              <a:rPr lang="el-GR" b="1" smtClean="0"/>
              <a:t>σπειραματικής νόσου </a:t>
            </a:r>
          </a:p>
          <a:p>
            <a:pPr eaLnBrk="1" hangingPunct="1">
              <a:buFont typeface="Arial" charset="0"/>
              <a:buNone/>
              <a:defRPr/>
            </a:pPr>
            <a:endParaRPr lang="el-GR" sz="800" b="1" smtClean="0"/>
          </a:p>
          <a:p>
            <a:pPr eaLnBrk="1" hangingPunct="1">
              <a:defRPr/>
            </a:pPr>
            <a:r>
              <a:rPr lang="el-GR" smtClean="0"/>
              <a:t>Μόνο ασθενείς με επιμένουσα πρωτεϊνουρία  διαγιγνώσκονται με χρόνια νεφρική νόσο</a:t>
            </a:r>
            <a:endParaRPr lang="en-US" smtClean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mpass">
  <a:themeElements>
    <a:clrScheme name="Compass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ertificate">
  <a:themeElements>
    <a:clrScheme name="Certificat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F33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FFADCA"/>
      </a:accent5>
      <a:accent6>
        <a:srgbClr val="2D2DB9"/>
      </a:accent6>
      <a:hlink>
        <a:srgbClr val="FFCC00"/>
      </a:hlink>
      <a:folHlink>
        <a:srgbClr val="B2B2B2"/>
      </a:folHlink>
    </a:clrScheme>
    <a:fontScheme name="Certificate">
      <a:majorFont>
        <a:latin typeface="Arial Narrow"/>
        <a:ea typeface=""/>
        <a:cs typeface="Arial"/>
      </a:majorFont>
      <a:minorFont>
        <a:latin typeface="Monotype Corsiv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ertificate 1">
        <a:dk1>
          <a:srgbClr val="000000"/>
        </a:dk1>
        <a:lt1>
          <a:srgbClr val="FFFFCC"/>
        </a:lt1>
        <a:dk2>
          <a:srgbClr val="333300"/>
        </a:dk2>
        <a:lt2>
          <a:srgbClr val="808000"/>
        </a:lt2>
        <a:accent1>
          <a:srgbClr val="339933"/>
        </a:accent1>
        <a:accent2>
          <a:srgbClr val="A50021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95001D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F33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FFADCA"/>
        </a:accent5>
        <a:accent6>
          <a:srgbClr val="2D2DB9"/>
        </a:accent6>
        <a:hlink>
          <a:srgbClr val="FFCC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rtificate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DDDDDD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 Black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3564</TotalTime>
  <Words>4474</Words>
  <Application>Microsoft Office PowerPoint</Application>
  <PresentationFormat>On-screen Show (4:3)</PresentationFormat>
  <Paragraphs>644</Paragraphs>
  <Slides>117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117</vt:i4>
      </vt:variant>
    </vt:vector>
  </HeadingPairs>
  <TitlesOfParts>
    <vt:vector size="131" baseType="lpstr">
      <vt:lpstr>Arial</vt:lpstr>
      <vt:lpstr>Arial Black</vt:lpstr>
      <vt:lpstr>Arial Narrow</vt:lpstr>
      <vt:lpstr>Monotype Corsiva</vt:lpstr>
      <vt:lpstr>Symbol</vt:lpstr>
      <vt:lpstr>Tahoma</vt:lpstr>
      <vt:lpstr>Times New Roman</vt:lpstr>
      <vt:lpstr>Verdana</vt:lpstr>
      <vt:lpstr>Wingdings</vt:lpstr>
      <vt:lpstr>Compass</vt:lpstr>
      <vt:lpstr>Default Design</vt:lpstr>
      <vt:lpstr>Textured</vt:lpstr>
      <vt:lpstr>Certificate</vt:lpstr>
      <vt:lpstr>Studio</vt:lpstr>
      <vt:lpstr> Το ίζημα των ούρων στην οξεία και χρόνια νεφρική ανεπάρκεια </vt:lpstr>
      <vt:lpstr>Σημασία της ανάλυσης των ούρων</vt:lpstr>
      <vt:lpstr>Κύρια μοντέλα του ιζήματος των ούρων</vt:lpstr>
      <vt:lpstr>Χαρακτηριστικά νεφρωσικού ιζήματος</vt:lpstr>
      <vt:lpstr>Χαρακτηριστικά νεφριτικού ιζήματος</vt:lpstr>
      <vt:lpstr>Σπειραματονεφρίτιδες με τυπικό νεφριτικό ίζημα</vt:lpstr>
      <vt:lpstr>Συσχέτιση των κύριων ευρημάτων στο ίζημα με πιθανή νεφρική νόσο</vt:lpstr>
      <vt:lpstr>Οξεία νεφρική ανεπάρκεια</vt:lpstr>
      <vt:lpstr>Προνεφρική και Μετανεφρική ανεπάρκεια</vt:lpstr>
      <vt:lpstr> Οξεία σωληναριακή νέκρωση </vt:lpstr>
      <vt:lpstr> Οξεία σωληναριακή νέκρωση </vt:lpstr>
      <vt:lpstr>Αίτια οξείας σωληναριακής νέκρωσης</vt:lpstr>
      <vt:lpstr>Μικροσκοπική ανάλυση του ιζήματος των ούρων στην ΟΣΝ (Ι)</vt:lpstr>
      <vt:lpstr>Μικροσκοπική ανάλυση του ιζήματος των ούρων στην ΟΣΝ (ΙΙ)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Οξεία ουρική αποφρακτική νεφροπάθεια</vt:lpstr>
      <vt:lpstr>PowerPoint Presentation</vt:lpstr>
      <vt:lpstr>PowerPoint Presentation</vt:lpstr>
      <vt:lpstr>PowerPoint Presentation</vt:lpstr>
      <vt:lpstr>Οξεία διάμεση νεφρίτιδα</vt:lpstr>
      <vt:lpstr>Το ίζημα στην οξεία διάμεση νεφρίτιδα</vt:lpstr>
      <vt:lpstr>Νοσήματα που συνδέονται με ηωσινοφιλουρία</vt:lpstr>
      <vt:lpstr>Ταχέως εξελισσόμενη σπειραματονεφρίτιδα</vt:lpstr>
      <vt:lpstr>Χαρακτηριστικά νεφριτικού συνδρόμου</vt:lpstr>
      <vt:lpstr>Αίτια ταχέως εξελισσόμενης (μηνοειδούς) σπειραματονεφρίτιδας</vt:lpstr>
      <vt:lpstr>Το ίζημα των ούρων στην ταχέως εξελισσόμενη σπειραματονεφρίτιδα </vt:lpstr>
      <vt:lpstr>        Χαρακτηριστικά σπειραματικής αιματουρίας</vt:lpstr>
      <vt:lpstr>Πρότυπο της σπειραματικής αιματουρίας</vt:lpstr>
      <vt:lpstr>PowerPoint Presentation</vt:lpstr>
      <vt:lpstr>PowerPoint Presentation</vt:lpstr>
      <vt:lpstr>Ερυθροκυτταρικοί κύλινδροι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Ερυθροκυτταρικοί κύλινδροι σε μη σπειραματικές παθήσεις</vt:lpstr>
      <vt:lpstr>IgA νεφροπάθεια</vt:lpstr>
      <vt:lpstr>PowerPoint Presentation</vt:lpstr>
      <vt:lpstr>PowerPoint Presentation</vt:lpstr>
      <vt:lpstr>PowerPoint Presentation</vt:lpstr>
      <vt:lpstr>PowerPoint Presentation</vt:lpstr>
      <vt:lpstr>Οξεία διάχυτη υπερπλαστική (μεταλοιμώδης) </vt:lpstr>
      <vt:lpstr>Μεμβρανοϋπερπλαστική σπειραματονεφρίτιδα</vt:lpstr>
      <vt:lpstr>PowerPoint Presentation</vt:lpstr>
      <vt:lpstr>Νεφρωσικά στοιχεία (λιπιδουρία)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Κλινικές εκδηλώσεις της σπειραματονεφρίτιδας του ΣΕΛ</vt:lpstr>
      <vt:lpstr>Ταξινόμηση της σπειραματονεφρίτιδας του ΣΕΛ κατά WHO</vt:lpstr>
      <vt:lpstr>Το ίζημα των ούρων στην σπειραματονεφρίτιδα του λύκου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Anti-GBM, σύνδρομο Goodpasture</vt:lpstr>
      <vt:lpstr>Κλινικο-εργαστηριακά χαρακτηριστικά του συνδρόμου Goodpasture</vt:lpstr>
      <vt:lpstr>Αγγειίτιδες</vt:lpstr>
      <vt:lpstr>ANCA (+) σπειραματονεφρίτιδα (ανοσοπενική-νεκρωτική)</vt:lpstr>
      <vt:lpstr>Το ίζημα των ούρων σε ασθενείς με ANCA-θετική ανοσοπενική νεκρωτική ΣΝ</vt:lpstr>
      <vt:lpstr>Χρήσιμες εργαστηριακές δοκιμασίες στη διάγνωση των σπειραματονεφριτίδων</vt:lpstr>
      <vt:lpstr>PowerPoint Presentation</vt:lpstr>
      <vt:lpstr>Η αξία της ανάλυσης του ιζήματος των ούρων στην παρακολούθηση των σπεραματικών νόσων</vt:lpstr>
      <vt:lpstr>Πολλαπλούν μυέλωμα</vt:lpstr>
      <vt:lpstr>Nεφροπάθεια από κυλίνδρους μυελώματος (myeloma cast nephropathy)</vt:lpstr>
      <vt:lpstr>Αμυλοείδωση</vt:lpstr>
      <vt:lpstr> Διάγνωση πρωτοπαθούς AL αμυλοείδωσης </vt:lpstr>
      <vt:lpstr>Νόσος εναπόθεσης μονοκλωνικής ανοσοσφαιρίνης (MIDD)</vt:lpstr>
      <vt:lpstr> Θρομβωτική μικροαγγειοπάθεια </vt:lpstr>
      <vt:lpstr> Αιμολυτικό-ουραιμικό σύνδρομο (HUS) </vt:lpstr>
      <vt:lpstr>Θρομβωτική θρομβοκυτταροπενική πορφύρα (TTP)</vt:lpstr>
      <vt:lpstr>Εργαστηριακά ευρήματα σε αιμολυτικό ουραιμικό σύνδρομο και θρομβωτική θρομβοκυτταροπενική πορφύρα</vt:lpstr>
      <vt:lpstr> Χρόνια νεφρική ανεπάρκεια </vt:lpstr>
      <vt:lpstr>Πρωτεϊνουρία</vt:lpstr>
      <vt:lpstr>Τύποι πρωτεϊνουρίας</vt:lpstr>
      <vt:lpstr>Σωληναριακή πρωτεϊνουρία</vt:lpstr>
      <vt:lpstr>Αίτια της σωληναριακής πρωτεϊνουρίας</vt:lpstr>
      <vt:lpstr>Μέθοδοι ποσοτικού προσδιορισμού της πρωτεΐνης των ούρων</vt:lpstr>
      <vt:lpstr>PowerPoint Presentation</vt:lpstr>
      <vt:lpstr>Μικρολευκωματινουρία</vt:lpstr>
      <vt:lpstr>PowerPoint Presentation</vt:lpstr>
      <vt:lpstr>Πηλίκο λευκωματίνης/κρεατινίνης σε τυχαίο δείγμα ούρων</vt:lpstr>
      <vt:lpstr>Πηλίκο πρωτεΐνης/κρεατινίνης σε τυχαίο δείγμα ούρων</vt:lpstr>
      <vt:lpstr>Το ίζημα των ούρων στη χρόνια νεφρική νόσο</vt:lpstr>
      <vt:lpstr>Διαβητική νεφροπάθεια</vt:lpstr>
      <vt:lpstr>Το ίζημα των ούρων στη χρόνια σπειραματική νόσο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γενική ούρων στην  διάγνωση της νεφρικής ανεπάρκειας</dc:title>
  <dc:creator>Tzanetou Konstantina</dc:creator>
  <cp:lastModifiedBy>user</cp:lastModifiedBy>
  <cp:revision>235</cp:revision>
  <dcterms:created xsi:type="dcterms:W3CDTF">2007-04-14T12:12:55Z</dcterms:created>
  <dcterms:modified xsi:type="dcterms:W3CDTF">2019-03-08T15:15:13Z</dcterms:modified>
</cp:coreProperties>
</file>