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3"/>
  </p:notesMasterIdLst>
  <p:sldIdLst>
    <p:sldId id="355" r:id="rId2"/>
    <p:sldId id="256" r:id="rId3"/>
    <p:sldId id="257" r:id="rId4"/>
    <p:sldId id="263" r:id="rId5"/>
    <p:sldId id="261" r:id="rId6"/>
    <p:sldId id="262" r:id="rId7"/>
    <p:sldId id="264" r:id="rId8"/>
    <p:sldId id="265" r:id="rId9"/>
    <p:sldId id="266" r:id="rId10"/>
    <p:sldId id="381" r:id="rId11"/>
    <p:sldId id="308" r:id="rId12"/>
    <p:sldId id="382" r:id="rId13"/>
    <p:sldId id="305" r:id="rId14"/>
    <p:sldId id="398" r:id="rId15"/>
    <p:sldId id="360" r:id="rId16"/>
    <p:sldId id="359" r:id="rId17"/>
    <p:sldId id="399" r:id="rId18"/>
    <p:sldId id="370" r:id="rId19"/>
    <p:sldId id="290" r:id="rId20"/>
    <p:sldId id="345" r:id="rId21"/>
    <p:sldId id="374" r:id="rId22"/>
    <p:sldId id="369" r:id="rId23"/>
    <p:sldId id="336" r:id="rId24"/>
    <p:sldId id="291" r:id="rId25"/>
    <p:sldId id="376" r:id="rId26"/>
    <p:sldId id="380" r:id="rId27"/>
    <p:sldId id="383" r:id="rId28"/>
    <p:sldId id="387" r:id="rId29"/>
    <p:sldId id="384" r:id="rId30"/>
    <p:sldId id="348" r:id="rId31"/>
    <p:sldId id="349" r:id="rId32"/>
    <p:sldId id="356" r:id="rId33"/>
    <p:sldId id="390" r:id="rId34"/>
    <p:sldId id="396" r:id="rId35"/>
    <p:sldId id="391" r:id="rId36"/>
    <p:sldId id="392" r:id="rId37"/>
    <p:sldId id="393" r:id="rId38"/>
    <p:sldId id="395" r:id="rId39"/>
    <p:sldId id="400" r:id="rId40"/>
    <p:sldId id="401" r:id="rId41"/>
    <p:sldId id="397" r:id="rId4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DEE3"/>
    <a:srgbClr val="4D5B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2821" autoAdjust="0"/>
  </p:normalViewPr>
  <p:slideViewPr>
    <p:cSldViewPr>
      <p:cViewPr varScale="1">
        <p:scale>
          <a:sx n="70" d="100"/>
          <a:sy n="70" d="100"/>
        </p:scale>
        <p:origin x="15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7DDF6F-A2C0-4BE6-A51D-5A0E5437BB26}" type="doc">
      <dgm:prSet loTypeId="urn:microsoft.com/office/officeart/2005/8/layout/vList4#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l-GR"/>
        </a:p>
      </dgm:t>
    </dgm:pt>
    <dgm:pt modelId="{081D42A6-712A-462F-A1CE-564EB2E5006C}">
      <dgm:prSet phldrT="[Text]" custT="1"/>
      <dgm:spPr>
        <a:solidFill>
          <a:schemeClr val="bg2"/>
        </a:solidFill>
      </dgm:spPr>
      <dgm:t>
        <a:bodyPr/>
        <a:lstStyle/>
        <a:p>
          <a:pPr marL="0" indent="0"/>
          <a:r>
            <a:rPr lang="el-GR" sz="2400" b="1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ΙΟΙ</a:t>
          </a:r>
          <a:r>
            <a:rPr lang="en-US" sz="24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: 70-80%</a:t>
          </a:r>
          <a:r>
            <a:rPr lang="el-GR" sz="24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λοιμώδους διάρροιας στις αναπτυγμένες χώρες</a:t>
          </a:r>
          <a:endParaRPr lang="el-GR" sz="2400" dirty="0">
            <a:solidFill>
              <a:schemeClr val="tx1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E0101888-04AA-4C18-AFF0-DCA1E94AC9ED}" type="parTrans" cxnId="{EEDE4331-E4AC-4F97-B8FA-266580B7E42D}">
      <dgm:prSet/>
      <dgm:spPr/>
      <dgm:t>
        <a:bodyPr/>
        <a:lstStyle/>
        <a:p>
          <a:endParaRPr lang="el-GR"/>
        </a:p>
      </dgm:t>
    </dgm:pt>
    <dgm:pt modelId="{9C513399-5D0A-45C7-86B3-0733F1C8298F}" type="sibTrans" cxnId="{EEDE4331-E4AC-4F97-B8FA-266580B7E42D}">
      <dgm:prSet/>
      <dgm:spPr/>
      <dgm:t>
        <a:bodyPr/>
        <a:lstStyle/>
        <a:p>
          <a:endParaRPr lang="el-GR"/>
        </a:p>
      </dgm:t>
    </dgm:pt>
    <dgm:pt modelId="{D09585B5-BBFD-47FE-BD93-9E1984BCB2E3}">
      <dgm:prSet phldrT="[Text]" custT="1"/>
      <dgm:spPr>
        <a:solidFill>
          <a:schemeClr val="bg2"/>
        </a:solidFill>
      </dgm:spPr>
      <dgm:t>
        <a:bodyPr/>
        <a:lstStyle/>
        <a:p>
          <a:pPr marL="0" indent="0" algn="l"/>
          <a:r>
            <a:rPr lang="el-GR" sz="2400" b="1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ΒΑΚΤΗΡΙΑ</a:t>
          </a:r>
          <a:r>
            <a:rPr lang="en-US" sz="24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: 10-20% </a:t>
          </a:r>
          <a:r>
            <a:rPr lang="el-GR" sz="24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περιστατικών λοιμώδους διάρροιας, ευθύνονται για την πλειονότητα των περιστατικών σοβαρής διάρροιας</a:t>
          </a:r>
          <a:endParaRPr lang="el-GR" sz="2400" dirty="0">
            <a:solidFill>
              <a:schemeClr val="tx1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2D0C315F-E3C1-44A7-9C21-F27C6581E4F1}" type="parTrans" cxnId="{A5CB2E6C-3800-45DF-AD06-586BF05EE1CD}">
      <dgm:prSet/>
      <dgm:spPr/>
      <dgm:t>
        <a:bodyPr/>
        <a:lstStyle/>
        <a:p>
          <a:endParaRPr lang="el-GR"/>
        </a:p>
      </dgm:t>
    </dgm:pt>
    <dgm:pt modelId="{05433DB9-AFF3-42ED-8C3F-D3BD834E66DF}" type="sibTrans" cxnId="{A5CB2E6C-3800-45DF-AD06-586BF05EE1CD}">
      <dgm:prSet/>
      <dgm:spPr/>
      <dgm:t>
        <a:bodyPr/>
        <a:lstStyle/>
        <a:p>
          <a:endParaRPr lang="el-GR"/>
        </a:p>
      </dgm:t>
    </dgm:pt>
    <dgm:pt modelId="{18C0647F-8E32-40D2-8CD9-26418247A2D9}">
      <dgm:prSet phldrT="[Text]" custT="1"/>
      <dgm:spPr>
        <a:solidFill>
          <a:schemeClr val="bg2"/>
        </a:solidFill>
      </dgm:spPr>
      <dgm:t>
        <a:bodyPr/>
        <a:lstStyle/>
        <a:p>
          <a:r>
            <a:rPr lang="el-GR" sz="2400" b="1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ΠΑΡΑΣΙΤΑ</a:t>
          </a:r>
          <a:r>
            <a:rPr lang="en-US" sz="2400" b="1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:</a:t>
          </a:r>
          <a:r>
            <a:rPr lang="el-GR" sz="2400" b="1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</a:t>
          </a:r>
          <a:r>
            <a:rPr lang="el-GR" sz="24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&lt;</a:t>
          </a:r>
          <a:r>
            <a:rPr lang="en-US" sz="24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10%</a:t>
          </a:r>
          <a:endParaRPr lang="el-GR" sz="2400" b="1" dirty="0">
            <a:solidFill>
              <a:schemeClr val="tx1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FAA9E95D-62A9-42E9-9B6E-172E593ADB6D}" type="parTrans" cxnId="{08010B3F-CF39-4FC7-9087-0A4921942F2D}">
      <dgm:prSet/>
      <dgm:spPr/>
      <dgm:t>
        <a:bodyPr/>
        <a:lstStyle/>
        <a:p>
          <a:endParaRPr lang="el-GR"/>
        </a:p>
      </dgm:t>
    </dgm:pt>
    <dgm:pt modelId="{E9F69EAB-664A-4EE2-876E-06F3388347D0}" type="sibTrans" cxnId="{08010B3F-CF39-4FC7-9087-0A4921942F2D}">
      <dgm:prSet/>
      <dgm:spPr/>
      <dgm:t>
        <a:bodyPr/>
        <a:lstStyle/>
        <a:p>
          <a:endParaRPr lang="el-GR"/>
        </a:p>
      </dgm:t>
    </dgm:pt>
    <dgm:pt modelId="{0DC1DD03-B10C-48FE-9562-23817D405DB0}" type="pres">
      <dgm:prSet presAssocID="{2B7DDF6F-A2C0-4BE6-A51D-5A0E5437BB2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B832F54-4C29-4873-AF4F-E20BF8D44335}" type="pres">
      <dgm:prSet presAssocID="{081D42A6-712A-462F-A1CE-564EB2E5006C}" presName="comp" presStyleCnt="0"/>
      <dgm:spPr/>
    </dgm:pt>
    <dgm:pt modelId="{6469E49E-4454-4EA5-B3AE-2A4F0937C415}" type="pres">
      <dgm:prSet presAssocID="{081D42A6-712A-462F-A1CE-564EB2E5006C}" presName="box" presStyleLbl="node1" presStyleIdx="0" presStyleCnt="3" custScaleX="78375" custLinFactNeighborX="3668" custLinFactNeighborY="-3069"/>
      <dgm:spPr/>
      <dgm:t>
        <a:bodyPr/>
        <a:lstStyle/>
        <a:p>
          <a:endParaRPr lang="el-GR"/>
        </a:p>
      </dgm:t>
    </dgm:pt>
    <dgm:pt modelId="{22378C87-EF36-471D-9BD0-73685931A5DA}" type="pres">
      <dgm:prSet presAssocID="{081D42A6-712A-462F-A1CE-564EB2E5006C}" presName="img" presStyleLbl="fgImgPlace1" presStyleIdx="0" presStyleCnt="3" custScaleX="86470" custScaleY="77707" custLinFactNeighborX="-34600" custLinFactNeighborY="275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6F5C5FE-C0C2-421C-BBED-7620E41D9E9F}" type="pres">
      <dgm:prSet presAssocID="{081D42A6-712A-462F-A1CE-564EB2E5006C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4C87988-6A32-40D4-B0B2-689057F44C44}" type="pres">
      <dgm:prSet presAssocID="{9C513399-5D0A-45C7-86B3-0733F1C8298F}" presName="spacer" presStyleCnt="0"/>
      <dgm:spPr/>
    </dgm:pt>
    <dgm:pt modelId="{A9B1716B-F507-4176-ABB4-61445AA25443}" type="pres">
      <dgm:prSet presAssocID="{D09585B5-BBFD-47FE-BD93-9E1984BCB2E3}" presName="comp" presStyleCnt="0"/>
      <dgm:spPr/>
    </dgm:pt>
    <dgm:pt modelId="{173F4154-0C8B-44B0-A354-6B8FE236245C}" type="pres">
      <dgm:prSet presAssocID="{D09585B5-BBFD-47FE-BD93-9E1984BCB2E3}" presName="box" presStyleLbl="node1" presStyleIdx="1" presStyleCnt="3" custScaleX="78114" custLinFactNeighborX="3810" custLinFactNeighborY="-1063"/>
      <dgm:spPr/>
      <dgm:t>
        <a:bodyPr/>
        <a:lstStyle/>
        <a:p>
          <a:endParaRPr lang="el-GR"/>
        </a:p>
      </dgm:t>
    </dgm:pt>
    <dgm:pt modelId="{B4A661F2-3F58-4AFF-82E2-F594408A177B}" type="pres">
      <dgm:prSet presAssocID="{D09585B5-BBFD-47FE-BD93-9E1984BCB2E3}" presName="img" presStyleLbl="fgImgPlace1" presStyleIdx="1" presStyleCnt="3" custScaleX="88450" custScaleY="92728" custLinFactNeighborX="-33624" custLinFactNeighborY="-526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4E996670-0518-42BA-B7F3-0D685DAB821B}" type="pres">
      <dgm:prSet presAssocID="{D09585B5-BBFD-47FE-BD93-9E1984BCB2E3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B658465-4960-4794-B77D-CD302972457D}" type="pres">
      <dgm:prSet presAssocID="{05433DB9-AFF3-42ED-8C3F-D3BD834E66DF}" presName="spacer" presStyleCnt="0"/>
      <dgm:spPr/>
    </dgm:pt>
    <dgm:pt modelId="{FF5FF375-317A-4FBC-99AE-B3D6C4D14909}" type="pres">
      <dgm:prSet presAssocID="{18C0647F-8E32-40D2-8CD9-26418247A2D9}" presName="comp" presStyleCnt="0"/>
      <dgm:spPr/>
    </dgm:pt>
    <dgm:pt modelId="{B659244C-42B0-4F38-AF8D-E561492755C5}" type="pres">
      <dgm:prSet presAssocID="{18C0647F-8E32-40D2-8CD9-26418247A2D9}" presName="box" presStyleLbl="node1" presStyleIdx="2" presStyleCnt="3" custScaleX="77665" custLinFactNeighborX="4618"/>
      <dgm:spPr/>
      <dgm:t>
        <a:bodyPr/>
        <a:lstStyle/>
        <a:p>
          <a:endParaRPr lang="el-GR"/>
        </a:p>
      </dgm:t>
    </dgm:pt>
    <dgm:pt modelId="{7D78B26F-4455-45F9-8EC0-5E5FFF4B5DDD}" type="pres">
      <dgm:prSet presAssocID="{18C0647F-8E32-40D2-8CD9-26418247A2D9}" presName="img" presStyleLbl="fgImgPlace1" presStyleIdx="2" presStyleCnt="3" custScaleX="91526" custScaleY="69161" custLinFactNeighborX="-33540" custLinFactNeighborY="-4957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01352A21-DF8F-449A-AECE-17A10FC5D675}" type="pres">
      <dgm:prSet presAssocID="{18C0647F-8E32-40D2-8CD9-26418247A2D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A486EE7-2ACF-4DCD-80FA-AB9B521F060B}" type="presOf" srcId="{081D42A6-712A-462F-A1CE-564EB2E5006C}" destId="{6469E49E-4454-4EA5-B3AE-2A4F0937C415}" srcOrd="0" destOrd="0" presId="urn:microsoft.com/office/officeart/2005/8/layout/vList4#2"/>
    <dgm:cxn modelId="{9FD9ED4A-68EE-4DE9-9535-AF8486880D6B}" type="presOf" srcId="{D09585B5-BBFD-47FE-BD93-9E1984BCB2E3}" destId="{4E996670-0518-42BA-B7F3-0D685DAB821B}" srcOrd="1" destOrd="0" presId="urn:microsoft.com/office/officeart/2005/8/layout/vList4#2"/>
    <dgm:cxn modelId="{3B7146B0-8DDE-4E0E-A0D1-FC2A9E2E6A5C}" type="presOf" srcId="{2B7DDF6F-A2C0-4BE6-A51D-5A0E5437BB26}" destId="{0DC1DD03-B10C-48FE-9562-23817D405DB0}" srcOrd="0" destOrd="0" presId="urn:microsoft.com/office/officeart/2005/8/layout/vList4#2"/>
    <dgm:cxn modelId="{EEDE4331-E4AC-4F97-B8FA-266580B7E42D}" srcId="{2B7DDF6F-A2C0-4BE6-A51D-5A0E5437BB26}" destId="{081D42A6-712A-462F-A1CE-564EB2E5006C}" srcOrd="0" destOrd="0" parTransId="{E0101888-04AA-4C18-AFF0-DCA1E94AC9ED}" sibTransId="{9C513399-5D0A-45C7-86B3-0733F1C8298F}"/>
    <dgm:cxn modelId="{A5CB2E6C-3800-45DF-AD06-586BF05EE1CD}" srcId="{2B7DDF6F-A2C0-4BE6-A51D-5A0E5437BB26}" destId="{D09585B5-BBFD-47FE-BD93-9E1984BCB2E3}" srcOrd="1" destOrd="0" parTransId="{2D0C315F-E3C1-44A7-9C21-F27C6581E4F1}" sibTransId="{05433DB9-AFF3-42ED-8C3F-D3BD834E66DF}"/>
    <dgm:cxn modelId="{08010B3F-CF39-4FC7-9087-0A4921942F2D}" srcId="{2B7DDF6F-A2C0-4BE6-A51D-5A0E5437BB26}" destId="{18C0647F-8E32-40D2-8CD9-26418247A2D9}" srcOrd="2" destOrd="0" parTransId="{FAA9E95D-62A9-42E9-9B6E-172E593ADB6D}" sibTransId="{E9F69EAB-664A-4EE2-876E-06F3388347D0}"/>
    <dgm:cxn modelId="{864925EA-93E3-41F1-AEA8-4EEA0F4DB382}" type="presOf" srcId="{081D42A6-712A-462F-A1CE-564EB2E5006C}" destId="{A6F5C5FE-C0C2-421C-BBED-7620E41D9E9F}" srcOrd="1" destOrd="0" presId="urn:microsoft.com/office/officeart/2005/8/layout/vList4#2"/>
    <dgm:cxn modelId="{C13338E6-1C63-4A0A-8194-1D02DD6CCC3E}" type="presOf" srcId="{18C0647F-8E32-40D2-8CD9-26418247A2D9}" destId="{01352A21-DF8F-449A-AECE-17A10FC5D675}" srcOrd="1" destOrd="0" presId="urn:microsoft.com/office/officeart/2005/8/layout/vList4#2"/>
    <dgm:cxn modelId="{907CA33D-A52C-4476-888E-5BA300095AFE}" type="presOf" srcId="{18C0647F-8E32-40D2-8CD9-26418247A2D9}" destId="{B659244C-42B0-4F38-AF8D-E561492755C5}" srcOrd="0" destOrd="0" presId="urn:microsoft.com/office/officeart/2005/8/layout/vList4#2"/>
    <dgm:cxn modelId="{1EC95AD2-F07D-458C-817F-DF13ABB0B3CB}" type="presOf" srcId="{D09585B5-BBFD-47FE-BD93-9E1984BCB2E3}" destId="{173F4154-0C8B-44B0-A354-6B8FE236245C}" srcOrd="0" destOrd="0" presId="urn:microsoft.com/office/officeart/2005/8/layout/vList4#2"/>
    <dgm:cxn modelId="{60A6A747-8E69-462F-8D27-73D08223ACD9}" type="presParOf" srcId="{0DC1DD03-B10C-48FE-9562-23817D405DB0}" destId="{2B832F54-4C29-4873-AF4F-E20BF8D44335}" srcOrd="0" destOrd="0" presId="urn:microsoft.com/office/officeart/2005/8/layout/vList4#2"/>
    <dgm:cxn modelId="{5D85C800-AA10-4162-9CDC-E4A99149DA24}" type="presParOf" srcId="{2B832F54-4C29-4873-AF4F-E20BF8D44335}" destId="{6469E49E-4454-4EA5-B3AE-2A4F0937C415}" srcOrd="0" destOrd="0" presId="urn:microsoft.com/office/officeart/2005/8/layout/vList4#2"/>
    <dgm:cxn modelId="{904EFD55-A346-48C4-B3FC-46A4B5B0BD38}" type="presParOf" srcId="{2B832F54-4C29-4873-AF4F-E20BF8D44335}" destId="{22378C87-EF36-471D-9BD0-73685931A5DA}" srcOrd="1" destOrd="0" presId="urn:microsoft.com/office/officeart/2005/8/layout/vList4#2"/>
    <dgm:cxn modelId="{B29A9ACC-C797-4729-93D7-3E18D5A032C5}" type="presParOf" srcId="{2B832F54-4C29-4873-AF4F-E20BF8D44335}" destId="{A6F5C5FE-C0C2-421C-BBED-7620E41D9E9F}" srcOrd="2" destOrd="0" presId="urn:microsoft.com/office/officeart/2005/8/layout/vList4#2"/>
    <dgm:cxn modelId="{8167DFA4-636A-4A1D-9CD6-DCE142DDD0B6}" type="presParOf" srcId="{0DC1DD03-B10C-48FE-9562-23817D405DB0}" destId="{B4C87988-6A32-40D4-B0B2-689057F44C44}" srcOrd="1" destOrd="0" presId="urn:microsoft.com/office/officeart/2005/8/layout/vList4#2"/>
    <dgm:cxn modelId="{36932C81-B4F6-432F-AADA-6EE07256C48A}" type="presParOf" srcId="{0DC1DD03-B10C-48FE-9562-23817D405DB0}" destId="{A9B1716B-F507-4176-ABB4-61445AA25443}" srcOrd="2" destOrd="0" presId="urn:microsoft.com/office/officeart/2005/8/layout/vList4#2"/>
    <dgm:cxn modelId="{2F72DA71-B332-43AA-93DE-A57957AE4A60}" type="presParOf" srcId="{A9B1716B-F507-4176-ABB4-61445AA25443}" destId="{173F4154-0C8B-44B0-A354-6B8FE236245C}" srcOrd="0" destOrd="0" presId="urn:microsoft.com/office/officeart/2005/8/layout/vList4#2"/>
    <dgm:cxn modelId="{C4120311-4C9A-4722-8D89-F31BE5D1A971}" type="presParOf" srcId="{A9B1716B-F507-4176-ABB4-61445AA25443}" destId="{B4A661F2-3F58-4AFF-82E2-F594408A177B}" srcOrd="1" destOrd="0" presId="urn:microsoft.com/office/officeart/2005/8/layout/vList4#2"/>
    <dgm:cxn modelId="{DC4E8B67-EC7A-4EC9-A2A6-E5D250B3FEDF}" type="presParOf" srcId="{A9B1716B-F507-4176-ABB4-61445AA25443}" destId="{4E996670-0518-42BA-B7F3-0D685DAB821B}" srcOrd="2" destOrd="0" presId="urn:microsoft.com/office/officeart/2005/8/layout/vList4#2"/>
    <dgm:cxn modelId="{D39E9F49-2902-4B64-8424-B3D1872CA43E}" type="presParOf" srcId="{0DC1DD03-B10C-48FE-9562-23817D405DB0}" destId="{5B658465-4960-4794-B77D-CD302972457D}" srcOrd="3" destOrd="0" presId="urn:microsoft.com/office/officeart/2005/8/layout/vList4#2"/>
    <dgm:cxn modelId="{7CCDB251-BF8A-45AE-BF4B-357666F9CACE}" type="presParOf" srcId="{0DC1DD03-B10C-48FE-9562-23817D405DB0}" destId="{FF5FF375-317A-4FBC-99AE-B3D6C4D14909}" srcOrd="4" destOrd="0" presId="urn:microsoft.com/office/officeart/2005/8/layout/vList4#2"/>
    <dgm:cxn modelId="{AB9261F7-7B5B-4CC7-81DC-ABEF3C06722F}" type="presParOf" srcId="{FF5FF375-317A-4FBC-99AE-B3D6C4D14909}" destId="{B659244C-42B0-4F38-AF8D-E561492755C5}" srcOrd="0" destOrd="0" presId="urn:microsoft.com/office/officeart/2005/8/layout/vList4#2"/>
    <dgm:cxn modelId="{0F5F4B38-6A14-4D53-9FC6-56DA6061BFA9}" type="presParOf" srcId="{FF5FF375-317A-4FBC-99AE-B3D6C4D14909}" destId="{7D78B26F-4455-45F9-8EC0-5E5FFF4B5DDD}" srcOrd="1" destOrd="0" presId="urn:microsoft.com/office/officeart/2005/8/layout/vList4#2"/>
    <dgm:cxn modelId="{562ED3E6-D328-4140-A167-6108814B2E8B}" type="presParOf" srcId="{FF5FF375-317A-4FBC-99AE-B3D6C4D14909}" destId="{01352A21-DF8F-449A-AECE-17A10FC5D675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31361D-4A1D-4CA5-A3F5-D6A7A12550F3}" type="doc">
      <dgm:prSet loTypeId="urn:microsoft.com/office/officeart/2005/8/layout/hList2#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l-GR"/>
        </a:p>
      </dgm:t>
    </dgm:pt>
    <dgm:pt modelId="{529424E6-4898-4F8B-91E7-32346B68E912}">
      <dgm:prSet phldrT="[Text]" custScaleY="127292" custT="1" custLinFactNeighborX="14360" custLinFactNeighborY="-809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b="0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Rotavirus</a:t>
          </a:r>
          <a:endParaRPr lang="el-GR" sz="1600" u="none" dirty="0">
            <a:solidFill>
              <a:schemeClr val="tx1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7CB9F2DA-2479-4A3F-9C76-C59BAFEF5551}" type="parTrans" cxnId="{C81D1023-753F-457C-A5BB-5FBE83260937}">
      <dgm:prSet/>
      <dgm:spPr/>
      <dgm:t>
        <a:bodyPr/>
        <a:lstStyle/>
        <a:p>
          <a:endParaRPr lang="el-GR"/>
        </a:p>
      </dgm:t>
    </dgm:pt>
    <dgm:pt modelId="{845E24B2-28B6-4766-B262-970E5ED67B28}" type="sibTrans" cxnId="{C81D1023-753F-457C-A5BB-5FBE83260937}">
      <dgm:prSet/>
      <dgm:spPr/>
      <dgm:t>
        <a:bodyPr/>
        <a:lstStyle/>
        <a:p>
          <a:endParaRPr lang="el-GR"/>
        </a:p>
      </dgm:t>
    </dgm:pt>
    <dgm:pt modelId="{A9A69475-BA35-437F-992B-16BDD863C96E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l-GR" sz="2300" b="1" dirty="0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ΒΑΚΤΗΡΙΑ</a:t>
          </a:r>
          <a:endParaRPr lang="el-GR" sz="1500" dirty="0">
            <a:solidFill>
              <a:srgbClr val="FFFF00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E44D39F8-283F-4FE6-9090-A8906E6AA8E8}" type="parTrans" cxnId="{16B3AFAF-B6D1-4388-B929-1F3365E43E01}">
      <dgm:prSet/>
      <dgm:spPr/>
      <dgm:t>
        <a:bodyPr/>
        <a:lstStyle/>
        <a:p>
          <a:endParaRPr lang="el-GR"/>
        </a:p>
      </dgm:t>
    </dgm:pt>
    <dgm:pt modelId="{B616BEAA-F655-4078-BDB2-241C1488ECC7}" type="sibTrans" cxnId="{16B3AFAF-B6D1-4388-B929-1F3365E43E01}">
      <dgm:prSet/>
      <dgm:spPr/>
      <dgm:t>
        <a:bodyPr/>
        <a:lstStyle/>
        <a:p>
          <a:endParaRPr lang="el-GR"/>
        </a:p>
      </dgm:t>
    </dgm:pt>
    <dgm:pt modelId="{E5ED2B76-3F78-4E9A-ACCC-A2A2B0367343}">
      <dgm:prSet phldrT="[Text]" custScaleX="126294" custScaleY="128205" custT="1" custLinFactNeighborX="10763" custLinFactNeighborY="-123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i="1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Salmonella  </a:t>
          </a:r>
          <a:r>
            <a:rPr lang="en-US" sz="1600" i="0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sp</a:t>
          </a:r>
          <a:endParaRPr lang="el-GR" sz="1600" i="1" u="none" dirty="0">
            <a:solidFill>
              <a:schemeClr val="tx1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3F62182F-9802-41F6-89D7-A8893959130D}" type="parTrans" cxnId="{05CD710F-65E7-4E01-A7EB-E7E77B0E482A}">
      <dgm:prSet/>
      <dgm:spPr/>
      <dgm:t>
        <a:bodyPr/>
        <a:lstStyle/>
        <a:p>
          <a:endParaRPr lang="el-GR"/>
        </a:p>
      </dgm:t>
    </dgm:pt>
    <dgm:pt modelId="{72F1AD58-78A3-45E8-83D9-8251325F4A6A}" type="sibTrans" cxnId="{05CD710F-65E7-4E01-A7EB-E7E77B0E482A}">
      <dgm:prSet/>
      <dgm:spPr/>
      <dgm:t>
        <a:bodyPr/>
        <a:lstStyle/>
        <a:p>
          <a:endParaRPr lang="el-GR"/>
        </a:p>
      </dgm:t>
    </dgm:pt>
    <dgm:pt modelId="{80EC91C7-8374-48F0-93E6-0F0FAD5DC276}">
      <dgm:prSet phldrT="[Text]" phldr="1"/>
      <dgm:spPr/>
      <dgm:t>
        <a:bodyPr/>
        <a:lstStyle/>
        <a:p>
          <a:endParaRPr lang="el-GR"/>
        </a:p>
      </dgm:t>
    </dgm:pt>
    <dgm:pt modelId="{01D3D149-A6A3-4CE3-9686-633485F596E6}" type="parTrans" cxnId="{496A6BEC-660F-491F-A6FB-D68EF099E770}">
      <dgm:prSet/>
      <dgm:spPr/>
      <dgm:t>
        <a:bodyPr/>
        <a:lstStyle/>
        <a:p>
          <a:endParaRPr lang="el-GR"/>
        </a:p>
      </dgm:t>
    </dgm:pt>
    <dgm:pt modelId="{C9E3BC3F-E704-484B-8BFD-0CC55B42BB27}" type="sibTrans" cxnId="{496A6BEC-660F-491F-A6FB-D68EF099E770}">
      <dgm:prSet/>
      <dgm:spPr/>
      <dgm:t>
        <a:bodyPr/>
        <a:lstStyle/>
        <a:p>
          <a:endParaRPr lang="el-GR"/>
        </a:p>
      </dgm:t>
    </dgm:pt>
    <dgm:pt modelId="{5B1CFC59-DC67-46C9-8C84-1BC65002AFA7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l-GR" sz="2300" b="1" dirty="0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ΠΑΡΑΣΙΤΑ</a:t>
          </a:r>
          <a:endParaRPr lang="el-GR" sz="2300" dirty="0">
            <a:solidFill>
              <a:srgbClr val="FFFF00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4446A6C6-1B7E-472F-A9D1-E57BE6C55043}" type="parTrans" cxnId="{60EF1F0A-D57F-4FB3-BF7F-CE23B086F203}">
      <dgm:prSet/>
      <dgm:spPr/>
      <dgm:t>
        <a:bodyPr/>
        <a:lstStyle/>
        <a:p>
          <a:endParaRPr lang="el-GR"/>
        </a:p>
      </dgm:t>
    </dgm:pt>
    <dgm:pt modelId="{BD4D8FB1-1087-4C68-BD32-1EC34C7E4B5F}" type="sibTrans" cxnId="{60EF1F0A-D57F-4FB3-BF7F-CE23B086F203}">
      <dgm:prSet/>
      <dgm:spPr/>
      <dgm:t>
        <a:bodyPr/>
        <a:lstStyle/>
        <a:p>
          <a:endParaRPr lang="el-GR"/>
        </a:p>
      </dgm:t>
    </dgm:pt>
    <dgm:pt modelId="{C172FA99-9BA4-4DD1-AD96-794890A4F2D0}">
      <dgm:prSet phldrT="[Text]" custScaleY="128205" custLinFactNeighborX="3516" custLinFactNeighborY="456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b="0" i="1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Giardia</a:t>
          </a:r>
          <a:r>
            <a:rPr lang="el-GR" sz="1600" b="0" i="1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</a:t>
          </a:r>
          <a:r>
            <a:rPr lang="en-US" sz="1600" b="0" i="1" u="none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lamblia</a:t>
          </a:r>
          <a:endParaRPr lang="el-GR" sz="1600" i="1" u="none" dirty="0">
            <a:solidFill>
              <a:schemeClr val="tx1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80208531-47A0-4014-9070-42A7AB3A18CB}" type="parTrans" cxnId="{984359FE-B3C4-482B-B19E-F7096D621DF2}">
      <dgm:prSet/>
      <dgm:spPr/>
      <dgm:t>
        <a:bodyPr/>
        <a:lstStyle/>
        <a:p>
          <a:endParaRPr lang="el-GR"/>
        </a:p>
      </dgm:t>
    </dgm:pt>
    <dgm:pt modelId="{E7A22BC3-F075-480E-8597-ED3639C41905}" type="sibTrans" cxnId="{984359FE-B3C4-482B-B19E-F7096D621DF2}">
      <dgm:prSet/>
      <dgm:spPr/>
      <dgm:t>
        <a:bodyPr/>
        <a:lstStyle/>
        <a:p>
          <a:endParaRPr lang="el-GR"/>
        </a:p>
      </dgm:t>
    </dgm:pt>
    <dgm:pt modelId="{F6105DEF-962B-4E23-95C7-24022F78C749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u="none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Caliciviruses</a:t>
          </a:r>
          <a:r>
            <a:rPr lang="en-US" sz="1600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(</a:t>
          </a:r>
          <a:r>
            <a:rPr lang="en-US" sz="1600" u="none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Norovirus</a:t>
          </a:r>
          <a:r>
            <a:rPr lang="en-US" sz="1600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, </a:t>
          </a:r>
          <a:r>
            <a:rPr lang="en-US" sz="1600" u="none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Sapovirus</a:t>
          </a:r>
          <a:r>
            <a:rPr lang="en-US" sz="1600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)</a:t>
          </a:r>
          <a:endParaRPr lang="en-US" sz="1600" b="0" u="none" dirty="0" smtClean="0">
            <a:solidFill>
              <a:schemeClr val="tx1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898B64CE-8057-4ED9-88B0-9287AC27C305}" type="parTrans" cxnId="{EA424531-F987-480B-ABD8-9B2301D02003}">
      <dgm:prSet/>
      <dgm:spPr/>
      <dgm:t>
        <a:bodyPr/>
        <a:lstStyle/>
        <a:p>
          <a:endParaRPr lang="el-GR"/>
        </a:p>
      </dgm:t>
    </dgm:pt>
    <dgm:pt modelId="{8A6EBD3A-AFDA-4AB1-8FEA-E94EBEB4E69B}" type="sibTrans" cxnId="{EA424531-F987-480B-ABD8-9B2301D02003}">
      <dgm:prSet/>
      <dgm:spPr/>
      <dgm:t>
        <a:bodyPr/>
        <a:lstStyle/>
        <a:p>
          <a:endParaRPr lang="el-GR"/>
        </a:p>
      </dgm:t>
    </dgm:pt>
    <dgm:pt modelId="{4E149957-B159-48B8-8254-81FD7758BAAD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b="0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Adenovirus (40,41)</a:t>
          </a:r>
        </a:p>
      </dgm:t>
    </dgm:pt>
    <dgm:pt modelId="{B29BF313-F75C-43A5-8C69-AF20388DAC6C}" type="parTrans" cxnId="{8267F7BB-264C-4041-B876-E4C6B0DB5F8E}">
      <dgm:prSet/>
      <dgm:spPr/>
      <dgm:t>
        <a:bodyPr/>
        <a:lstStyle/>
        <a:p>
          <a:endParaRPr lang="el-GR"/>
        </a:p>
      </dgm:t>
    </dgm:pt>
    <dgm:pt modelId="{0CDE617D-0A6B-4388-B2C2-6A2E478D0AAF}" type="sibTrans" cxnId="{8267F7BB-264C-4041-B876-E4C6B0DB5F8E}">
      <dgm:prSet/>
      <dgm:spPr/>
      <dgm:t>
        <a:bodyPr/>
        <a:lstStyle/>
        <a:p>
          <a:endParaRPr lang="el-GR"/>
        </a:p>
      </dgm:t>
    </dgm:pt>
    <dgm:pt modelId="{7A0896D6-DD42-4331-94F6-C3744E875F27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b="0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CMV</a:t>
          </a:r>
        </a:p>
      </dgm:t>
    </dgm:pt>
    <dgm:pt modelId="{105E78E1-A0BD-461E-8FA8-80FE1419163B}" type="parTrans" cxnId="{0C81BF49-3DC9-465B-AD81-EE51A00D54AF}">
      <dgm:prSet/>
      <dgm:spPr/>
      <dgm:t>
        <a:bodyPr/>
        <a:lstStyle/>
        <a:p>
          <a:endParaRPr lang="el-GR"/>
        </a:p>
      </dgm:t>
    </dgm:pt>
    <dgm:pt modelId="{5BA7B880-9DF8-4BC1-90A9-1C8387BE5BB8}" type="sibTrans" cxnId="{0C81BF49-3DC9-465B-AD81-EE51A00D54AF}">
      <dgm:prSet/>
      <dgm:spPr/>
      <dgm:t>
        <a:bodyPr/>
        <a:lstStyle/>
        <a:p>
          <a:endParaRPr lang="el-GR"/>
        </a:p>
      </dgm:t>
    </dgm:pt>
    <dgm:pt modelId="{8012ADEA-4792-4098-92CC-7A97DCD2D09F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l-GR" sz="1600" b="0" u="none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Ηπατίτις</a:t>
          </a:r>
          <a:r>
            <a:rPr lang="en-US" sz="1600" b="0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A</a:t>
          </a:r>
          <a:endParaRPr lang="el-GR" sz="1600" u="none" dirty="0">
            <a:solidFill>
              <a:schemeClr val="tx1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89AD96D2-A11F-4C1D-9C6D-983DCEE32473}" type="parTrans" cxnId="{F7E34823-89B5-43F2-976D-1EE385A1A36A}">
      <dgm:prSet/>
      <dgm:spPr/>
      <dgm:t>
        <a:bodyPr/>
        <a:lstStyle/>
        <a:p>
          <a:endParaRPr lang="el-GR"/>
        </a:p>
      </dgm:t>
    </dgm:pt>
    <dgm:pt modelId="{95F9EB6D-1254-40DB-9055-E2E7A8682E06}" type="sibTrans" cxnId="{F7E34823-89B5-43F2-976D-1EE385A1A36A}">
      <dgm:prSet/>
      <dgm:spPr/>
      <dgm:t>
        <a:bodyPr/>
        <a:lstStyle/>
        <a:p>
          <a:endParaRPr lang="el-GR"/>
        </a:p>
      </dgm:t>
    </dgm:pt>
    <dgm:pt modelId="{E58B3CF0-283A-480C-81AE-C59CDA1EF6E4}">
      <dgm:prSet phldrT="[Text]" phldr="1"/>
      <dgm:spPr/>
      <dgm:t>
        <a:bodyPr/>
        <a:lstStyle/>
        <a:p>
          <a:endParaRPr lang="el-GR" dirty="0"/>
        </a:p>
      </dgm:t>
    </dgm:pt>
    <dgm:pt modelId="{576B2273-D999-4052-AC92-1CE7023DCA06}" type="sibTrans" cxnId="{1B8302A9-2386-4D08-A5ED-937A725F63BE}">
      <dgm:prSet/>
      <dgm:spPr/>
      <dgm:t>
        <a:bodyPr/>
        <a:lstStyle/>
        <a:p>
          <a:endParaRPr lang="el-GR"/>
        </a:p>
      </dgm:t>
    </dgm:pt>
    <dgm:pt modelId="{8B6279B3-D33C-46DC-819F-59F44E795EA4}" type="parTrans" cxnId="{1B8302A9-2386-4D08-A5ED-937A725F63BE}">
      <dgm:prSet/>
      <dgm:spPr/>
      <dgm:t>
        <a:bodyPr/>
        <a:lstStyle/>
        <a:p>
          <a:endParaRPr lang="el-GR"/>
        </a:p>
      </dgm:t>
    </dgm:pt>
    <dgm:pt modelId="{16881378-5788-489F-8EF1-CD725D9CD84E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i="1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Campylobacter </a:t>
          </a:r>
          <a:r>
            <a:rPr lang="en-US" sz="1600" i="0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sp</a:t>
          </a:r>
          <a:endParaRPr lang="en-US" sz="1600" i="1" u="none" dirty="0" smtClean="0">
            <a:solidFill>
              <a:schemeClr val="tx1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E2DA697E-244E-48F0-8965-724F457EA566}" type="parTrans" cxnId="{562946B9-F236-4C78-8C5C-F1AC6A8634A5}">
      <dgm:prSet/>
      <dgm:spPr/>
      <dgm:t>
        <a:bodyPr/>
        <a:lstStyle/>
        <a:p>
          <a:endParaRPr lang="el-GR"/>
        </a:p>
      </dgm:t>
    </dgm:pt>
    <dgm:pt modelId="{A27A9B4C-8A09-4694-89DD-16E731C4ED2E}" type="sibTrans" cxnId="{562946B9-F236-4C78-8C5C-F1AC6A8634A5}">
      <dgm:prSet/>
      <dgm:spPr/>
      <dgm:t>
        <a:bodyPr/>
        <a:lstStyle/>
        <a:p>
          <a:endParaRPr lang="el-GR"/>
        </a:p>
      </dgm:t>
    </dgm:pt>
    <dgm:pt modelId="{C4F72B7A-B466-4BC6-98DC-A67F8A5DBD2B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i="1" u="none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Shiggel</a:t>
          </a:r>
          <a:r>
            <a:rPr lang="en-US" sz="1600" u="none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a</a:t>
          </a:r>
          <a:r>
            <a:rPr lang="en-US" sz="1600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sp</a:t>
          </a:r>
        </a:p>
      </dgm:t>
    </dgm:pt>
    <dgm:pt modelId="{7F08590C-96DA-449D-9238-4243AF3BDB76}" type="parTrans" cxnId="{A8FF2AA3-DFCD-47DC-9BA9-ABF5062AC5FB}">
      <dgm:prSet/>
      <dgm:spPr/>
      <dgm:t>
        <a:bodyPr/>
        <a:lstStyle/>
        <a:p>
          <a:endParaRPr lang="el-GR"/>
        </a:p>
      </dgm:t>
    </dgm:pt>
    <dgm:pt modelId="{ED63A85E-BA0F-4CB1-9A4C-F81437288CA7}" type="sibTrans" cxnId="{A8FF2AA3-DFCD-47DC-9BA9-ABF5062AC5FB}">
      <dgm:prSet/>
      <dgm:spPr/>
      <dgm:t>
        <a:bodyPr/>
        <a:lstStyle/>
        <a:p>
          <a:endParaRPr lang="el-GR"/>
        </a:p>
      </dgm:t>
    </dgm:pt>
    <dgm:pt modelId="{64D5B4B9-A905-4398-9FAC-67831DD65D6B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i="1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C. difficile</a:t>
          </a:r>
        </a:p>
      </dgm:t>
    </dgm:pt>
    <dgm:pt modelId="{A3D8DD84-99BB-492D-A1C5-93F943B68C2C}" type="parTrans" cxnId="{757DE5F5-2BB0-4679-8B62-9293B02ED201}">
      <dgm:prSet/>
      <dgm:spPr/>
      <dgm:t>
        <a:bodyPr/>
        <a:lstStyle/>
        <a:p>
          <a:endParaRPr lang="el-GR"/>
        </a:p>
      </dgm:t>
    </dgm:pt>
    <dgm:pt modelId="{D5840A4B-D352-4551-B4AD-65003619FF38}" type="sibTrans" cxnId="{757DE5F5-2BB0-4679-8B62-9293B02ED201}">
      <dgm:prSet/>
      <dgm:spPr/>
      <dgm:t>
        <a:bodyPr/>
        <a:lstStyle/>
        <a:p>
          <a:endParaRPr lang="el-GR"/>
        </a:p>
      </dgm:t>
    </dgm:pt>
    <dgm:pt modelId="{A0C415FA-0B69-4FE0-87A8-00A3D9938951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i="1" u="none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Yersinia</a:t>
          </a:r>
          <a:r>
            <a:rPr lang="en-US" sz="1600" i="1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</a:t>
          </a:r>
          <a:r>
            <a:rPr lang="en-US" sz="1600" i="1" u="none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enterocolitica</a:t>
          </a:r>
          <a:endParaRPr lang="en-US" sz="1600" i="1" u="none" dirty="0" smtClean="0">
            <a:solidFill>
              <a:schemeClr val="tx1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D00BDBD7-CDC1-4CFD-A3D7-6E311BCE5A68}" type="parTrans" cxnId="{F6C8F10F-ADD3-4CC2-9E20-6EC8E01465D8}">
      <dgm:prSet/>
      <dgm:spPr/>
      <dgm:t>
        <a:bodyPr/>
        <a:lstStyle/>
        <a:p>
          <a:endParaRPr lang="el-GR"/>
        </a:p>
      </dgm:t>
    </dgm:pt>
    <dgm:pt modelId="{73E75205-2BBB-4333-A140-4DC9B139099E}" type="sibTrans" cxnId="{F6C8F10F-ADD3-4CC2-9E20-6EC8E01465D8}">
      <dgm:prSet/>
      <dgm:spPr/>
      <dgm:t>
        <a:bodyPr/>
        <a:lstStyle/>
        <a:p>
          <a:endParaRPr lang="el-GR"/>
        </a:p>
      </dgm:t>
    </dgm:pt>
    <dgm:pt modelId="{0D8A4C94-04DD-499B-8802-9E7C758600FD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i="1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Vibrio </a:t>
          </a:r>
          <a:r>
            <a:rPr lang="en-US" sz="1600" i="0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sp</a:t>
          </a:r>
          <a:endParaRPr lang="en-US" sz="1600" i="1" u="none" dirty="0" smtClean="0">
            <a:solidFill>
              <a:schemeClr val="tx1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EF0D8B12-FFB0-4558-897A-6CC6B24ECE36}" type="parTrans" cxnId="{1DB02214-9C90-4F6D-A9A6-AA598D6CC1C8}">
      <dgm:prSet/>
      <dgm:spPr/>
      <dgm:t>
        <a:bodyPr/>
        <a:lstStyle/>
        <a:p>
          <a:endParaRPr lang="el-GR"/>
        </a:p>
      </dgm:t>
    </dgm:pt>
    <dgm:pt modelId="{096ABF41-084D-4799-B0BE-DB63EA957ACC}" type="sibTrans" cxnId="{1DB02214-9C90-4F6D-A9A6-AA598D6CC1C8}">
      <dgm:prSet/>
      <dgm:spPr/>
      <dgm:t>
        <a:bodyPr/>
        <a:lstStyle/>
        <a:p>
          <a:endParaRPr lang="el-GR"/>
        </a:p>
      </dgm:t>
    </dgm:pt>
    <dgm:pt modelId="{8E2398B2-26E8-4F96-AC80-73948C9B6E76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i="1" u="none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Listeria</a:t>
          </a:r>
          <a:r>
            <a:rPr lang="el-GR" sz="1600" i="1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 </a:t>
          </a:r>
          <a:r>
            <a:rPr lang="en-US" sz="1600" i="0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sp</a:t>
          </a:r>
          <a:endParaRPr lang="en-US" sz="1600" i="1" u="none" dirty="0" smtClean="0">
            <a:solidFill>
              <a:schemeClr val="tx1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3C717E5D-E0DA-4AF4-9B3A-8D4E38D27C9C}" type="parTrans" cxnId="{1BC0B709-AF6F-4AAC-AA15-964AEFF1D75E}">
      <dgm:prSet/>
      <dgm:spPr/>
      <dgm:t>
        <a:bodyPr/>
        <a:lstStyle/>
        <a:p>
          <a:endParaRPr lang="el-GR"/>
        </a:p>
      </dgm:t>
    </dgm:pt>
    <dgm:pt modelId="{8F05CA03-52F4-4074-99D1-72D50EEA53AD}" type="sibTrans" cxnId="{1BC0B709-AF6F-4AAC-AA15-964AEFF1D75E}">
      <dgm:prSet/>
      <dgm:spPr/>
      <dgm:t>
        <a:bodyPr/>
        <a:lstStyle/>
        <a:p>
          <a:endParaRPr lang="el-GR"/>
        </a:p>
      </dgm:t>
    </dgm:pt>
    <dgm:pt modelId="{9A846021-4C8C-4D5E-B011-D3B0310DFE4F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i="1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S. aureus</a:t>
          </a:r>
        </a:p>
      </dgm:t>
    </dgm:pt>
    <dgm:pt modelId="{5BBE9954-ECB6-4472-BEC2-70C28E67EC6F}" type="parTrans" cxnId="{25DF573F-1C5E-4144-A227-63693326834F}">
      <dgm:prSet/>
      <dgm:spPr/>
      <dgm:t>
        <a:bodyPr/>
        <a:lstStyle/>
        <a:p>
          <a:endParaRPr lang="el-GR"/>
        </a:p>
      </dgm:t>
    </dgm:pt>
    <dgm:pt modelId="{AF16EF91-A8BB-487C-BAEB-194B6A38AD87}" type="sibTrans" cxnId="{25DF573F-1C5E-4144-A227-63693326834F}">
      <dgm:prSet/>
      <dgm:spPr/>
      <dgm:t>
        <a:bodyPr/>
        <a:lstStyle/>
        <a:p>
          <a:endParaRPr lang="el-GR"/>
        </a:p>
      </dgm:t>
    </dgm:pt>
    <dgm:pt modelId="{2AA54182-2134-434A-A0D1-57B54C31FB6F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i="1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C. perfringens</a:t>
          </a:r>
        </a:p>
      </dgm:t>
    </dgm:pt>
    <dgm:pt modelId="{ED11665F-BE2D-4A53-8660-3AD6BF9F658D}" type="parTrans" cxnId="{4340C8B4-735C-4C9E-9505-628A695E6673}">
      <dgm:prSet/>
      <dgm:spPr/>
      <dgm:t>
        <a:bodyPr/>
        <a:lstStyle/>
        <a:p>
          <a:endParaRPr lang="el-GR"/>
        </a:p>
      </dgm:t>
    </dgm:pt>
    <dgm:pt modelId="{97C4D9DC-0E4E-4913-B9DE-D4C4FBED5D74}" type="sibTrans" cxnId="{4340C8B4-735C-4C9E-9505-628A695E6673}">
      <dgm:prSet/>
      <dgm:spPr/>
      <dgm:t>
        <a:bodyPr/>
        <a:lstStyle/>
        <a:p>
          <a:endParaRPr lang="el-GR"/>
        </a:p>
      </dgm:t>
    </dgm:pt>
    <dgm:pt modelId="{E0DAABB4-BB51-4571-A659-402797B160C6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i="1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B. cereus</a:t>
          </a:r>
        </a:p>
      </dgm:t>
    </dgm:pt>
    <dgm:pt modelId="{39B1327F-D822-45E6-9E8A-EF57947BEA5C}" type="parTrans" cxnId="{92C9DFFB-0400-4D12-B124-D5903103B563}">
      <dgm:prSet/>
      <dgm:spPr/>
      <dgm:t>
        <a:bodyPr/>
        <a:lstStyle/>
        <a:p>
          <a:endParaRPr lang="el-GR"/>
        </a:p>
      </dgm:t>
    </dgm:pt>
    <dgm:pt modelId="{A02AD762-E5C1-4243-A256-24BB89519E64}" type="sibTrans" cxnId="{92C9DFFB-0400-4D12-B124-D5903103B563}">
      <dgm:prSet/>
      <dgm:spPr/>
      <dgm:t>
        <a:bodyPr/>
        <a:lstStyle/>
        <a:p>
          <a:endParaRPr lang="el-GR"/>
        </a:p>
      </dgm:t>
    </dgm:pt>
    <dgm:pt modelId="{EB4E3771-D637-4CBC-B63D-8DCBC0DED527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MAC</a:t>
          </a:r>
          <a:endParaRPr lang="el-GR" sz="1600" u="none" dirty="0">
            <a:solidFill>
              <a:schemeClr val="tx1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5956E20A-D5E5-473A-AF88-7EE119FFAC56}" type="parTrans" cxnId="{E395B310-7D31-4583-92E5-BE7D5763A7E4}">
      <dgm:prSet/>
      <dgm:spPr/>
      <dgm:t>
        <a:bodyPr/>
        <a:lstStyle/>
        <a:p>
          <a:endParaRPr lang="el-GR"/>
        </a:p>
      </dgm:t>
    </dgm:pt>
    <dgm:pt modelId="{7EDC4669-2D60-4A1E-9473-F764FDDD72D8}" type="sibTrans" cxnId="{E395B310-7D31-4583-92E5-BE7D5763A7E4}">
      <dgm:prSet/>
      <dgm:spPr/>
      <dgm:t>
        <a:bodyPr/>
        <a:lstStyle/>
        <a:p>
          <a:endParaRPr lang="el-GR"/>
        </a:p>
      </dgm:t>
    </dgm:pt>
    <dgm:pt modelId="{1C0E1411-5015-48CD-8448-D02BB4E727EF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b="0" i="1" u="none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Entamoeba</a:t>
          </a:r>
          <a:r>
            <a:rPr lang="en-US" sz="1600" b="0" i="1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</a:t>
          </a:r>
          <a:r>
            <a:rPr lang="en-US" sz="1600" b="0" i="1" u="none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histolytica</a:t>
          </a:r>
          <a:endParaRPr lang="en-US" sz="1600" b="0" i="1" u="none" dirty="0" smtClean="0">
            <a:solidFill>
              <a:schemeClr val="tx1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7E845250-1617-45D7-84C2-FCA2D57A755E}" type="parTrans" cxnId="{244EE6F3-B31C-4E34-BB83-C5C01A5C22DB}">
      <dgm:prSet/>
      <dgm:spPr/>
      <dgm:t>
        <a:bodyPr/>
        <a:lstStyle/>
        <a:p>
          <a:endParaRPr lang="el-GR"/>
        </a:p>
      </dgm:t>
    </dgm:pt>
    <dgm:pt modelId="{DD1D931B-CB9B-4F62-B9D4-1D3B682EF715}" type="sibTrans" cxnId="{244EE6F3-B31C-4E34-BB83-C5C01A5C22DB}">
      <dgm:prSet/>
      <dgm:spPr/>
      <dgm:t>
        <a:bodyPr/>
        <a:lstStyle/>
        <a:p>
          <a:endParaRPr lang="el-GR"/>
        </a:p>
      </dgm:t>
    </dgm:pt>
    <dgm:pt modelId="{8D738130-F1CC-4A03-8589-601BEBF11660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b="0" i="1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Cryptosporidium</a:t>
          </a:r>
        </a:p>
      </dgm:t>
    </dgm:pt>
    <dgm:pt modelId="{6A8C10D9-2230-40B1-A988-F0E1089DBB9C}" type="parTrans" cxnId="{F20EB1C6-0C04-4EDF-9A31-DA9E19D4F97E}">
      <dgm:prSet/>
      <dgm:spPr/>
      <dgm:t>
        <a:bodyPr/>
        <a:lstStyle/>
        <a:p>
          <a:endParaRPr lang="el-GR"/>
        </a:p>
      </dgm:t>
    </dgm:pt>
    <dgm:pt modelId="{DF2E7AAF-E44E-4467-8A21-71FE803E83A5}" type="sibTrans" cxnId="{F20EB1C6-0C04-4EDF-9A31-DA9E19D4F97E}">
      <dgm:prSet/>
      <dgm:spPr/>
      <dgm:t>
        <a:bodyPr/>
        <a:lstStyle/>
        <a:p>
          <a:endParaRPr lang="el-GR"/>
        </a:p>
      </dgm:t>
    </dgm:pt>
    <dgm:pt modelId="{F59532F0-EE85-46A6-8523-45F7520623C7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b="0" i="1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Cyclospora </a:t>
          </a:r>
          <a:r>
            <a:rPr lang="en-US" sz="1600" b="0" i="1" u="none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Isospora</a:t>
          </a:r>
          <a:endParaRPr lang="en-US" sz="1600" b="0" i="1" u="none" dirty="0" smtClean="0">
            <a:solidFill>
              <a:schemeClr val="tx1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7CF6AC53-F9AA-4BFA-9CE9-CBA53A212636}" type="parTrans" cxnId="{31060EA1-6252-40F4-AF06-A2E5F6C1225B}">
      <dgm:prSet/>
      <dgm:spPr/>
      <dgm:t>
        <a:bodyPr/>
        <a:lstStyle/>
        <a:p>
          <a:endParaRPr lang="el-GR"/>
        </a:p>
      </dgm:t>
    </dgm:pt>
    <dgm:pt modelId="{530A737C-41FD-4B15-9387-A972EA4121EB}" type="sibTrans" cxnId="{31060EA1-6252-40F4-AF06-A2E5F6C1225B}">
      <dgm:prSet/>
      <dgm:spPr/>
      <dgm:t>
        <a:bodyPr/>
        <a:lstStyle/>
        <a:p>
          <a:endParaRPr lang="el-GR"/>
        </a:p>
      </dgm:t>
    </dgm:pt>
    <dgm:pt modelId="{68557AC5-24F6-4628-BD53-5663E15408EB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b="0" i="1" u="none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Microsporidia</a:t>
          </a:r>
          <a:endParaRPr lang="el-GR" sz="1600" i="1" u="none" dirty="0">
            <a:solidFill>
              <a:schemeClr val="tx1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F567823B-1C1E-48EE-9A66-8A2D56EBFA22}" type="parTrans" cxnId="{30AA35B4-4B8B-4892-BCAD-B52A29C28C66}">
      <dgm:prSet/>
      <dgm:spPr/>
      <dgm:t>
        <a:bodyPr/>
        <a:lstStyle/>
        <a:p>
          <a:endParaRPr lang="el-GR"/>
        </a:p>
      </dgm:t>
    </dgm:pt>
    <dgm:pt modelId="{41CF4DE4-7798-4B46-85B8-3AB418723653}" type="sibTrans" cxnId="{30AA35B4-4B8B-4892-BCAD-B52A29C28C66}">
      <dgm:prSet/>
      <dgm:spPr/>
      <dgm:t>
        <a:bodyPr/>
        <a:lstStyle/>
        <a:p>
          <a:endParaRPr lang="el-GR"/>
        </a:p>
      </dgm:t>
    </dgm:pt>
    <dgm:pt modelId="{D6D0434A-C4BA-455C-934D-E68FD2F7BA83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b="0" u="none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A</a:t>
          </a:r>
          <a:r>
            <a:rPr lang="en-US" sz="1600" b="0" i="0" u="none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strovirus</a:t>
          </a:r>
          <a:r>
            <a:rPr lang="en-US" sz="1600" b="0" i="0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 </a:t>
          </a:r>
          <a:endParaRPr lang="en-US" sz="1600" b="0" u="none" dirty="0" smtClean="0">
            <a:solidFill>
              <a:schemeClr val="tx1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C4699507-47A0-437B-93F5-216684918F51}" type="parTrans" cxnId="{D62615DA-DA3C-44D0-BB3D-32061AFCE110}">
      <dgm:prSet/>
      <dgm:spPr/>
      <dgm:t>
        <a:bodyPr/>
        <a:lstStyle/>
        <a:p>
          <a:endParaRPr lang="el-GR"/>
        </a:p>
      </dgm:t>
    </dgm:pt>
    <dgm:pt modelId="{6108A3F0-4A16-4947-8C9E-867C7C7C5A65}" type="sibTrans" cxnId="{D62615DA-DA3C-44D0-BB3D-32061AFCE110}">
      <dgm:prSet/>
      <dgm:spPr/>
      <dgm:t>
        <a:bodyPr/>
        <a:lstStyle/>
        <a:p>
          <a:endParaRPr lang="el-GR"/>
        </a:p>
      </dgm:t>
    </dgm:pt>
    <dgm:pt modelId="{8013972C-828D-4B3C-BC72-EAFF0A56FBF4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i="1" u="none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Aeromonas</a:t>
          </a:r>
          <a:r>
            <a:rPr lang="en-US" sz="1600" i="1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</a:t>
          </a:r>
          <a:r>
            <a:rPr lang="en-US" sz="1600" i="0" u="none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spp</a:t>
          </a:r>
          <a:endParaRPr lang="en-US" sz="1600" i="1" u="none" dirty="0" smtClean="0">
            <a:solidFill>
              <a:schemeClr val="tx1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1F7BC1C5-0944-469C-9AC3-2F132400CAB6}" type="parTrans" cxnId="{4F045A5E-0587-4C7D-98A5-400A18A84AD4}">
      <dgm:prSet/>
      <dgm:spPr/>
      <dgm:t>
        <a:bodyPr/>
        <a:lstStyle/>
        <a:p>
          <a:endParaRPr lang="el-GR"/>
        </a:p>
      </dgm:t>
    </dgm:pt>
    <dgm:pt modelId="{49AA5D68-6685-47B9-85DD-CDE61D84A4EB}" type="sibTrans" cxnId="{4F045A5E-0587-4C7D-98A5-400A18A84AD4}">
      <dgm:prSet/>
      <dgm:spPr/>
      <dgm:t>
        <a:bodyPr/>
        <a:lstStyle/>
        <a:p>
          <a:endParaRPr lang="el-GR"/>
        </a:p>
      </dgm:t>
    </dgm:pt>
    <dgm:pt modelId="{72ADB2B2-42D7-4E07-97BE-56EE16669222}">
      <dgm:prSet phldrT="[Text]" phldr="1"/>
      <dgm:spPr/>
      <dgm:t>
        <a:bodyPr/>
        <a:lstStyle/>
        <a:p>
          <a:endParaRPr lang="el-GR" dirty="0"/>
        </a:p>
      </dgm:t>
    </dgm:pt>
    <dgm:pt modelId="{45F5B96C-E653-4923-BDFE-1502D96E57DF}" type="sibTrans" cxnId="{6415C707-A8DE-41FA-A91A-36B2BFBD5916}">
      <dgm:prSet/>
      <dgm:spPr/>
      <dgm:t>
        <a:bodyPr/>
        <a:lstStyle/>
        <a:p>
          <a:endParaRPr lang="el-GR"/>
        </a:p>
      </dgm:t>
    </dgm:pt>
    <dgm:pt modelId="{26B3683A-2571-40A5-93EF-C5F2103CFC3F}" type="parTrans" cxnId="{6415C707-A8DE-41FA-A91A-36B2BFBD5916}">
      <dgm:prSet/>
      <dgm:spPr/>
      <dgm:t>
        <a:bodyPr/>
        <a:lstStyle/>
        <a:p>
          <a:endParaRPr lang="el-GR"/>
        </a:p>
      </dgm:t>
    </dgm:pt>
    <dgm:pt modelId="{411B872C-4D2D-47F5-A67E-46E2CB47CB56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l-GR" sz="2300" b="1" dirty="0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ΙΟΙ</a:t>
          </a:r>
          <a:endParaRPr lang="el-GR" sz="2300" b="1" dirty="0">
            <a:solidFill>
              <a:srgbClr val="FFFF00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5C12EF47-E792-4FFD-A5F6-DEF47B5292D2}" type="sibTrans" cxnId="{784A338B-A08A-45E0-A07E-B183D1F2EAA7}">
      <dgm:prSet/>
      <dgm:spPr/>
      <dgm:t>
        <a:bodyPr/>
        <a:lstStyle/>
        <a:p>
          <a:endParaRPr lang="el-GR"/>
        </a:p>
      </dgm:t>
    </dgm:pt>
    <dgm:pt modelId="{88228DDE-EC21-4F94-8CF0-3EFE7688F732}" type="parTrans" cxnId="{784A338B-A08A-45E0-A07E-B183D1F2EAA7}">
      <dgm:prSet/>
      <dgm:spPr/>
      <dgm:t>
        <a:bodyPr/>
        <a:lstStyle/>
        <a:p>
          <a:endParaRPr lang="el-GR"/>
        </a:p>
      </dgm:t>
    </dgm:pt>
    <dgm:pt modelId="{270F3776-6373-4FC2-8F9F-6721A175755F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i="1" u="none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Plesiomonas</a:t>
          </a:r>
          <a:r>
            <a:rPr lang="en-US" sz="1600" i="1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 </a:t>
          </a:r>
          <a:r>
            <a:rPr lang="en-US" sz="1600" i="1" u="none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shigelloides</a:t>
          </a:r>
          <a:endParaRPr lang="en-US" sz="1600" i="1" u="none" dirty="0" smtClean="0">
            <a:solidFill>
              <a:schemeClr val="tx1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CB6D6321-05F0-4ACE-B1F1-629292273586}" type="parTrans" cxnId="{950C348F-25A1-4E1C-8879-DA3568380EE0}">
      <dgm:prSet/>
      <dgm:spPr/>
      <dgm:t>
        <a:bodyPr/>
        <a:lstStyle/>
        <a:p>
          <a:endParaRPr lang="el-GR"/>
        </a:p>
      </dgm:t>
    </dgm:pt>
    <dgm:pt modelId="{37619612-4504-4D59-A42B-7AA93191D7FE}" type="sibTrans" cxnId="{950C348F-25A1-4E1C-8879-DA3568380EE0}">
      <dgm:prSet/>
      <dgm:spPr/>
      <dgm:t>
        <a:bodyPr/>
        <a:lstStyle/>
        <a:p>
          <a:endParaRPr lang="el-GR"/>
        </a:p>
      </dgm:t>
    </dgm:pt>
    <dgm:pt modelId="{3FD10C1C-D14F-4181-897D-706DE441BC0F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l-GR" sz="1500" b="1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(και οι τοξίνες τους)</a:t>
          </a:r>
          <a:endParaRPr lang="el-GR" sz="1500" dirty="0">
            <a:solidFill>
              <a:schemeClr val="tx1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2E5C2D96-768E-4C49-AF1E-FBB863286230}" type="parTrans" cxnId="{96C607A9-C51B-4298-9F05-D662E35D652D}">
      <dgm:prSet/>
      <dgm:spPr/>
      <dgm:t>
        <a:bodyPr/>
        <a:lstStyle/>
        <a:p>
          <a:endParaRPr lang="en-GB"/>
        </a:p>
      </dgm:t>
    </dgm:pt>
    <dgm:pt modelId="{64AC3B69-A56B-4002-8F54-0B45B14245CC}" type="sibTrans" cxnId="{96C607A9-C51B-4298-9F05-D662E35D652D}">
      <dgm:prSet/>
      <dgm:spPr/>
      <dgm:t>
        <a:bodyPr/>
        <a:lstStyle/>
        <a:p>
          <a:endParaRPr lang="en-GB"/>
        </a:p>
      </dgm:t>
    </dgm:pt>
    <dgm:pt modelId="{743635AD-A882-48C9-A28C-F4C886B28F70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600" i="1" u="none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E.coli</a:t>
          </a:r>
          <a:r>
            <a:rPr lang="en-US" sz="1600" i="1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 </a:t>
          </a:r>
          <a:r>
            <a:rPr lang="en-US" sz="1600" u="none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(STEC, EPEC, ETEC, EIEC, EAEC, DAEC))</a:t>
          </a:r>
          <a:endParaRPr lang="en-US" sz="1600" i="1" u="none" dirty="0" smtClean="0">
            <a:solidFill>
              <a:schemeClr val="tx1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39DA4860-3A45-4E46-808C-8FF199322594}" type="parTrans" cxnId="{690F3570-5A86-4284-AD96-91698382C130}">
      <dgm:prSet/>
      <dgm:spPr/>
      <dgm:t>
        <a:bodyPr/>
        <a:lstStyle/>
        <a:p>
          <a:endParaRPr lang="el-GR"/>
        </a:p>
      </dgm:t>
    </dgm:pt>
    <dgm:pt modelId="{EF270309-F76F-482D-A74B-12066DEEF7B8}" type="sibTrans" cxnId="{690F3570-5A86-4284-AD96-91698382C130}">
      <dgm:prSet/>
      <dgm:spPr/>
      <dgm:t>
        <a:bodyPr/>
        <a:lstStyle/>
        <a:p>
          <a:endParaRPr lang="el-GR"/>
        </a:p>
      </dgm:t>
    </dgm:pt>
    <dgm:pt modelId="{2580ED05-6971-4674-8827-22AB3C5EE16A}" type="pres">
      <dgm:prSet presAssocID="{D131361D-4A1D-4CA5-A3F5-D6A7A12550F3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FFD213A0-A32A-41A1-92C7-A1B0F00A7C30}" type="pres">
      <dgm:prSet presAssocID="{72ADB2B2-42D7-4E07-97BE-56EE16669222}" presName="compositeNode" presStyleCnt="0">
        <dgm:presLayoutVars>
          <dgm:bulletEnabled val="1"/>
        </dgm:presLayoutVars>
      </dgm:prSet>
      <dgm:spPr/>
    </dgm:pt>
    <dgm:pt modelId="{996C43FD-622A-490E-B998-FBBEE6E31230}" type="pres">
      <dgm:prSet presAssocID="{72ADB2B2-42D7-4E07-97BE-56EE16669222}" presName="image" presStyleLbl="fgImgPlace1" presStyleIdx="0" presStyleCnt="3" custScaleX="95401" custScaleY="89332" custLinFactNeighborX="2267" custLinFactNeighborY="-970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DF830EE3-DB98-417A-B49F-DD76BDADFCDA}" type="pres">
      <dgm:prSet presAssocID="{72ADB2B2-42D7-4E07-97BE-56EE16669222}" presName="childNode" presStyleLbl="node1" presStyleIdx="0" presStyleCnt="3" custScaleX="107508" custScaleY="127292" custLinFactNeighborX="6159" custLinFactNeighborY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2D18B8C-424F-491A-AB82-767C598F8537}" type="pres">
      <dgm:prSet presAssocID="{72ADB2B2-42D7-4E07-97BE-56EE16669222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03A929E-D311-4FF1-865F-1D99BE5A6616}" type="pres">
      <dgm:prSet presAssocID="{45F5B96C-E653-4923-BDFE-1502D96E57DF}" presName="sibTrans" presStyleCnt="0"/>
      <dgm:spPr/>
    </dgm:pt>
    <dgm:pt modelId="{E1D43B33-4D03-4201-8A35-6C7267838BC7}" type="pres">
      <dgm:prSet presAssocID="{E58B3CF0-283A-480C-81AE-C59CDA1EF6E4}" presName="compositeNode" presStyleCnt="0">
        <dgm:presLayoutVars>
          <dgm:bulletEnabled val="1"/>
        </dgm:presLayoutVars>
      </dgm:prSet>
      <dgm:spPr/>
    </dgm:pt>
    <dgm:pt modelId="{1713B3E8-5E3E-4F36-94E2-E6AB689C704F}" type="pres">
      <dgm:prSet presAssocID="{E58B3CF0-283A-480C-81AE-C59CDA1EF6E4}" presName="image" presStyleLbl="fgImgPlace1" presStyleIdx="1" presStyleCnt="3" custScaleX="77129" custScaleY="93315" custLinFactNeighborX="-27050" custLinFactNeighborY="-2046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CD341938-A290-4500-A08B-0CDB48AE2680}" type="pres">
      <dgm:prSet presAssocID="{E58B3CF0-283A-480C-81AE-C59CDA1EF6E4}" presName="childNode" presStyleLbl="node1" presStyleIdx="1" presStyleCnt="3" custScaleX="145408" custScaleY="128205" custLinFactNeighborX="8322" custLinFactNeighborY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CBC6B8D-28E1-4E7C-93AB-09087234F307}" type="pres">
      <dgm:prSet presAssocID="{E58B3CF0-283A-480C-81AE-C59CDA1EF6E4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CD192D2-C359-4D6F-BB93-CC7D64B93897}" type="pres">
      <dgm:prSet presAssocID="{576B2273-D999-4052-AC92-1CE7023DCA06}" presName="sibTrans" presStyleCnt="0"/>
      <dgm:spPr/>
    </dgm:pt>
    <dgm:pt modelId="{9E034CEE-FCCC-46F5-B6BE-1F82C99F765B}" type="pres">
      <dgm:prSet presAssocID="{80EC91C7-8374-48F0-93E6-0F0FAD5DC276}" presName="compositeNode" presStyleCnt="0">
        <dgm:presLayoutVars>
          <dgm:bulletEnabled val="1"/>
        </dgm:presLayoutVars>
      </dgm:prSet>
      <dgm:spPr/>
    </dgm:pt>
    <dgm:pt modelId="{0648B95F-3150-4D07-9332-3B62FE3832A4}" type="pres">
      <dgm:prSet presAssocID="{80EC91C7-8374-48F0-93E6-0F0FAD5DC276}" presName="image" presStyleLbl="fgImgPlace1" presStyleIdx="2" presStyleCnt="3" custScaleX="87650" custScaleY="82604" custLinFactNeighborX="-40587" custLinFactNeighborY="-1607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CEBF2D48-D336-403E-B688-60CCB2632CAC}" type="pres">
      <dgm:prSet presAssocID="{80EC91C7-8374-48F0-93E6-0F0FAD5DC276}" presName="childNode" presStyleLbl="node1" presStyleIdx="2" presStyleCnt="3" custScaleX="132115" custScaleY="128205" custLinFactNeighborX="-4197" custLinFactNeighborY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AA0CED7-734B-455C-BC91-733DBE359072}" type="pres">
      <dgm:prSet presAssocID="{80EC91C7-8374-48F0-93E6-0F0FAD5DC276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DFF9F44-2722-4614-B8A3-89353BA60821}" type="presOf" srcId="{9A846021-4C8C-4D5E-B011-D3B0310DFE4F}" destId="{CD341938-A290-4500-A08B-0CDB48AE2680}" srcOrd="0" destOrd="12" presId="urn:microsoft.com/office/officeart/2005/8/layout/hList2#2"/>
    <dgm:cxn modelId="{D592A189-EE03-4472-81B7-310950932D53}" type="presOf" srcId="{529424E6-4898-4F8B-91E7-32346B68E912}" destId="{DF830EE3-DB98-417A-B49F-DD76BDADFCDA}" srcOrd="0" destOrd="1" presId="urn:microsoft.com/office/officeart/2005/8/layout/hList2#2"/>
    <dgm:cxn modelId="{E38720A1-35C4-47AE-A1F0-91A7D92320BA}" type="presOf" srcId="{411B872C-4D2D-47F5-A67E-46E2CB47CB56}" destId="{DF830EE3-DB98-417A-B49F-DD76BDADFCDA}" srcOrd="0" destOrd="0" presId="urn:microsoft.com/office/officeart/2005/8/layout/hList2#2"/>
    <dgm:cxn modelId="{A8FF2AA3-DFCD-47DC-9BA9-ABF5062AC5FB}" srcId="{E58B3CF0-283A-480C-81AE-C59CDA1EF6E4}" destId="{C4F72B7A-B466-4BC6-98DC-A67F8A5DBD2B}" srcOrd="4" destOrd="0" parTransId="{7F08590C-96DA-449D-9238-4243AF3BDB76}" sibTransId="{ED63A85E-BA0F-4CB1-9A4C-F81437288CA7}"/>
    <dgm:cxn modelId="{757DE5F5-2BB0-4679-8B62-9293B02ED201}" srcId="{E58B3CF0-283A-480C-81AE-C59CDA1EF6E4}" destId="{64D5B4B9-A905-4398-9FAC-67831DD65D6B}" srcOrd="5" destOrd="0" parTransId="{A3D8DD84-99BB-492D-A1C5-93F943B68C2C}" sibTransId="{D5840A4B-D352-4551-B4AD-65003619FF38}"/>
    <dgm:cxn modelId="{BB1ED138-383B-4ED7-AD4F-0434F438AE3D}" type="presOf" srcId="{8013972C-828D-4B3C-BC72-EAFF0A56FBF4}" destId="{CD341938-A290-4500-A08B-0CDB48AE2680}" srcOrd="0" destOrd="10" presId="urn:microsoft.com/office/officeart/2005/8/layout/hList2#2"/>
    <dgm:cxn modelId="{67E8A43D-8969-4893-A193-3EB11200EC55}" type="presOf" srcId="{16881378-5788-489F-8EF1-CD725D9CD84E}" destId="{CD341938-A290-4500-A08B-0CDB48AE2680}" srcOrd="0" destOrd="3" presId="urn:microsoft.com/office/officeart/2005/8/layout/hList2#2"/>
    <dgm:cxn modelId="{31EF9CA3-93D3-4100-A20C-B0E3AA57A3B0}" type="presOf" srcId="{1C0E1411-5015-48CD-8448-D02BB4E727EF}" destId="{CEBF2D48-D336-403E-B688-60CCB2632CAC}" srcOrd="0" destOrd="2" presId="urn:microsoft.com/office/officeart/2005/8/layout/hList2#2"/>
    <dgm:cxn modelId="{31060EA1-6252-40F4-AF06-A2E5F6C1225B}" srcId="{80EC91C7-8374-48F0-93E6-0F0FAD5DC276}" destId="{F59532F0-EE85-46A6-8523-45F7520623C7}" srcOrd="4" destOrd="0" parTransId="{7CF6AC53-F9AA-4BFA-9CE9-CBA53A212636}" sibTransId="{530A737C-41FD-4B15-9387-A972EA4121EB}"/>
    <dgm:cxn modelId="{9C18044A-9349-4FF6-98A1-83B3C35A799B}" type="presOf" srcId="{F59532F0-EE85-46A6-8523-45F7520623C7}" destId="{CEBF2D48-D336-403E-B688-60CCB2632CAC}" srcOrd="0" destOrd="4" presId="urn:microsoft.com/office/officeart/2005/8/layout/hList2#2"/>
    <dgm:cxn modelId="{F6C8F10F-ADD3-4CC2-9E20-6EC8E01465D8}" srcId="{E58B3CF0-283A-480C-81AE-C59CDA1EF6E4}" destId="{A0C415FA-0B69-4FE0-87A8-00A3D9938951}" srcOrd="7" destOrd="0" parTransId="{D00BDBD7-CDC1-4CFD-A3D7-6E311BCE5A68}" sibTransId="{73E75205-2BBB-4333-A140-4DC9B139099E}"/>
    <dgm:cxn modelId="{C18FC8BA-2854-4BA0-B435-9ECAE5C4F8C4}" type="presOf" srcId="{0D8A4C94-04DD-499B-8802-9E7C758600FD}" destId="{CD341938-A290-4500-A08B-0CDB48AE2680}" srcOrd="0" destOrd="8" presId="urn:microsoft.com/office/officeart/2005/8/layout/hList2#2"/>
    <dgm:cxn modelId="{21C0DBF5-2508-4F01-8B31-EF0945024C6F}" type="presOf" srcId="{D6D0434A-C4BA-455C-934D-E68FD2F7BA83}" destId="{DF830EE3-DB98-417A-B49F-DD76BDADFCDA}" srcOrd="0" destOrd="4" presId="urn:microsoft.com/office/officeart/2005/8/layout/hList2#2"/>
    <dgm:cxn modelId="{1B8302A9-2386-4D08-A5ED-937A725F63BE}" srcId="{D131361D-4A1D-4CA5-A3F5-D6A7A12550F3}" destId="{E58B3CF0-283A-480C-81AE-C59CDA1EF6E4}" srcOrd="1" destOrd="0" parTransId="{8B6279B3-D33C-46DC-819F-59F44E795EA4}" sibTransId="{576B2273-D999-4052-AC92-1CE7023DCA06}"/>
    <dgm:cxn modelId="{0DB233F3-190C-44C1-8C71-7581784A2F2F}" type="presOf" srcId="{80EC91C7-8374-48F0-93E6-0F0FAD5DC276}" destId="{0AA0CED7-734B-455C-BC91-733DBE359072}" srcOrd="0" destOrd="0" presId="urn:microsoft.com/office/officeart/2005/8/layout/hList2#2"/>
    <dgm:cxn modelId="{E395B310-7D31-4583-92E5-BE7D5763A7E4}" srcId="{E58B3CF0-283A-480C-81AE-C59CDA1EF6E4}" destId="{EB4E3771-D637-4CBC-B63D-8DCBC0DED527}" srcOrd="15" destOrd="0" parTransId="{5956E20A-D5E5-473A-AF88-7EE119FFAC56}" sibTransId="{7EDC4669-2D60-4A1E-9473-F764FDDD72D8}"/>
    <dgm:cxn modelId="{05CD710F-65E7-4E01-A7EB-E7E77B0E482A}" srcId="{E58B3CF0-283A-480C-81AE-C59CDA1EF6E4}" destId="{E5ED2B76-3F78-4E9A-ACCC-A2A2B0367343}" srcOrd="2" destOrd="0" parTransId="{3F62182F-9802-41F6-89D7-A8893959130D}" sibTransId="{72F1AD58-78A3-45E8-83D9-8251325F4A6A}"/>
    <dgm:cxn modelId="{72B63BB9-2DAC-4D31-9D5C-2318C219C137}" type="presOf" srcId="{7A0896D6-DD42-4331-94F6-C3744E875F27}" destId="{DF830EE3-DB98-417A-B49F-DD76BDADFCDA}" srcOrd="0" destOrd="5" presId="urn:microsoft.com/office/officeart/2005/8/layout/hList2#2"/>
    <dgm:cxn modelId="{8267F7BB-264C-4041-B876-E4C6B0DB5F8E}" srcId="{72ADB2B2-42D7-4E07-97BE-56EE16669222}" destId="{4E149957-B159-48B8-8254-81FD7758BAAD}" srcOrd="3" destOrd="0" parTransId="{B29BF313-F75C-43A5-8C69-AF20388DAC6C}" sibTransId="{0CDE617D-0A6B-4388-B2C2-6A2E478D0AAF}"/>
    <dgm:cxn modelId="{96C607A9-C51B-4298-9F05-D662E35D652D}" srcId="{E58B3CF0-283A-480C-81AE-C59CDA1EF6E4}" destId="{3FD10C1C-D14F-4181-897D-706DE441BC0F}" srcOrd="1" destOrd="0" parTransId="{2E5C2D96-768E-4C49-AF1E-FBB863286230}" sibTransId="{64AC3B69-A56B-4002-8F54-0B45B14245CC}"/>
    <dgm:cxn modelId="{3B452563-8CE1-4A4E-9F85-DD480EE85B3D}" type="presOf" srcId="{EB4E3771-D637-4CBC-B63D-8DCBC0DED527}" destId="{CD341938-A290-4500-A08B-0CDB48AE2680}" srcOrd="0" destOrd="15" presId="urn:microsoft.com/office/officeart/2005/8/layout/hList2#2"/>
    <dgm:cxn modelId="{457A3FC7-B981-43EA-8F5A-3D2D8795F860}" type="presOf" srcId="{E5ED2B76-3F78-4E9A-ACCC-A2A2B0367343}" destId="{CD341938-A290-4500-A08B-0CDB48AE2680}" srcOrd="0" destOrd="2" presId="urn:microsoft.com/office/officeart/2005/8/layout/hList2#2"/>
    <dgm:cxn modelId="{244EE6F3-B31C-4E34-BB83-C5C01A5C22DB}" srcId="{80EC91C7-8374-48F0-93E6-0F0FAD5DC276}" destId="{1C0E1411-5015-48CD-8448-D02BB4E727EF}" srcOrd="2" destOrd="0" parTransId="{7E845250-1617-45D7-84C2-FCA2D57A755E}" sibTransId="{DD1D931B-CB9B-4F62-B9D4-1D3B682EF715}"/>
    <dgm:cxn modelId="{0C81BF49-3DC9-465B-AD81-EE51A00D54AF}" srcId="{72ADB2B2-42D7-4E07-97BE-56EE16669222}" destId="{7A0896D6-DD42-4331-94F6-C3744E875F27}" srcOrd="5" destOrd="0" parTransId="{105E78E1-A0BD-461E-8FA8-80FE1419163B}" sibTransId="{5BA7B880-9DF8-4BC1-90A9-1C8387BE5BB8}"/>
    <dgm:cxn modelId="{6F79DC9F-BC0B-4BC6-AA85-FCD387A860CD}" type="presOf" srcId="{8E2398B2-26E8-4F96-AC80-73948C9B6E76}" destId="{CD341938-A290-4500-A08B-0CDB48AE2680}" srcOrd="0" destOrd="9" presId="urn:microsoft.com/office/officeart/2005/8/layout/hList2#2"/>
    <dgm:cxn modelId="{690F3570-5A86-4284-AD96-91698382C130}" srcId="{E58B3CF0-283A-480C-81AE-C59CDA1EF6E4}" destId="{743635AD-A882-48C9-A28C-F4C886B28F70}" srcOrd="6" destOrd="0" parTransId="{39DA4860-3A45-4E46-808C-8FF199322594}" sibTransId="{EF270309-F76F-482D-A74B-12066DEEF7B8}"/>
    <dgm:cxn modelId="{1BC0B709-AF6F-4AAC-AA15-964AEFF1D75E}" srcId="{E58B3CF0-283A-480C-81AE-C59CDA1EF6E4}" destId="{8E2398B2-26E8-4F96-AC80-73948C9B6E76}" srcOrd="9" destOrd="0" parTransId="{3C717E5D-E0DA-4AF4-9B3A-8D4E38D27C9C}" sibTransId="{8F05CA03-52F4-4074-99D1-72D50EEA53AD}"/>
    <dgm:cxn modelId="{25DF573F-1C5E-4144-A227-63693326834F}" srcId="{E58B3CF0-283A-480C-81AE-C59CDA1EF6E4}" destId="{9A846021-4C8C-4D5E-B011-D3B0310DFE4F}" srcOrd="12" destOrd="0" parTransId="{5BBE9954-ECB6-4472-BEC2-70C28E67EC6F}" sibTransId="{AF16EF91-A8BB-487C-BAEB-194B6A38AD87}"/>
    <dgm:cxn modelId="{10BD8EE8-5615-4A59-B60E-4BF73FE84FDC}" type="presOf" srcId="{D131361D-4A1D-4CA5-A3F5-D6A7A12550F3}" destId="{2580ED05-6971-4674-8827-22AB3C5EE16A}" srcOrd="0" destOrd="0" presId="urn:microsoft.com/office/officeart/2005/8/layout/hList2#2"/>
    <dgm:cxn modelId="{29152B96-B413-4F40-8A50-5522E6A5C487}" type="presOf" srcId="{C172FA99-9BA4-4DD1-AD96-794890A4F2D0}" destId="{CEBF2D48-D336-403E-B688-60CCB2632CAC}" srcOrd="0" destOrd="1" presId="urn:microsoft.com/office/officeart/2005/8/layout/hList2#2"/>
    <dgm:cxn modelId="{D0EE96F4-5348-4544-BF3A-5924E8332687}" type="presOf" srcId="{5B1CFC59-DC67-46C9-8C84-1BC65002AFA7}" destId="{CEBF2D48-D336-403E-B688-60CCB2632CAC}" srcOrd="0" destOrd="0" presId="urn:microsoft.com/office/officeart/2005/8/layout/hList2#2"/>
    <dgm:cxn modelId="{16B3AFAF-B6D1-4388-B929-1F3365E43E01}" srcId="{E58B3CF0-283A-480C-81AE-C59CDA1EF6E4}" destId="{A9A69475-BA35-437F-992B-16BDD863C96E}" srcOrd="0" destOrd="0" parTransId="{E44D39F8-283F-4FE6-9090-A8906E6AA8E8}" sibTransId="{B616BEAA-F655-4078-BDB2-241C1488ECC7}"/>
    <dgm:cxn modelId="{984359FE-B3C4-482B-B19E-F7096D621DF2}" srcId="{80EC91C7-8374-48F0-93E6-0F0FAD5DC276}" destId="{C172FA99-9BA4-4DD1-AD96-794890A4F2D0}" srcOrd="1" destOrd="0" parTransId="{80208531-47A0-4014-9070-42A7AB3A18CB}" sibTransId="{E7A22BC3-F075-480E-8597-ED3639C41905}"/>
    <dgm:cxn modelId="{3ECD5273-4C6A-42AD-AE36-D9A59B86D66D}" type="presOf" srcId="{E0DAABB4-BB51-4571-A659-402797B160C6}" destId="{CD341938-A290-4500-A08B-0CDB48AE2680}" srcOrd="0" destOrd="14" presId="urn:microsoft.com/office/officeart/2005/8/layout/hList2#2"/>
    <dgm:cxn modelId="{999B6611-E1A6-4F9E-BC3B-5E8E4EFE2C0D}" type="presOf" srcId="{8D738130-F1CC-4A03-8589-601BEBF11660}" destId="{CEBF2D48-D336-403E-B688-60CCB2632CAC}" srcOrd="0" destOrd="3" presId="urn:microsoft.com/office/officeart/2005/8/layout/hList2#2"/>
    <dgm:cxn modelId="{543E69A8-DFA4-4FE9-97A6-19A9D7C2FF45}" type="presOf" srcId="{E58B3CF0-283A-480C-81AE-C59CDA1EF6E4}" destId="{2CBC6B8D-28E1-4E7C-93AB-09087234F307}" srcOrd="0" destOrd="0" presId="urn:microsoft.com/office/officeart/2005/8/layout/hList2#2"/>
    <dgm:cxn modelId="{F7E34823-89B5-43F2-976D-1EE385A1A36A}" srcId="{72ADB2B2-42D7-4E07-97BE-56EE16669222}" destId="{8012ADEA-4792-4098-92CC-7A97DCD2D09F}" srcOrd="6" destOrd="0" parTransId="{89AD96D2-A11F-4C1D-9C6D-983DCEE32473}" sibTransId="{95F9EB6D-1254-40DB-9055-E2E7A8682E06}"/>
    <dgm:cxn modelId="{7D6078F9-429F-4193-BF9A-3F959EBFF961}" type="presOf" srcId="{8012ADEA-4792-4098-92CC-7A97DCD2D09F}" destId="{DF830EE3-DB98-417A-B49F-DD76BDADFCDA}" srcOrd="0" destOrd="6" presId="urn:microsoft.com/office/officeart/2005/8/layout/hList2#2"/>
    <dgm:cxn modelId="{562946B9-F236-4C78-8C5C-F1AC6A8634A5}" srcId="{E58B3CF0-283A-480C-81AE-C59CDA1EF6E4}" destId="{16881378-5788-489F-8EF1-CD725D9CD84E}" srcOrd="3" destOrd="0" parTransId="{E2DA697E-244E-48F0-8965-724F457EA566}" sibTransId="{A27A9B4C-8A09-4694-89DD-16E731C4ED2E}"/>
    <dgm:cxn modelId="{6415C707-A8DE-41FA-A91A-36B2BFBD5916}" srcId="{D131361D-4A1D-4CA5-A3F5-D6A7A12550F3}" destId="{72ADB2B2-42D7-4E07-97BE-56EE16669222}" srcOrd="0" destOrd="0" parTransId="{26B3683A-2571-40A5-93EF-C5F2103CFC3F}" sibTransId="{45F5B96C-E653-4923-BDFE-1502D96E57DF}"/>
    <dgm:cxn modelId="{628C96F7-41C5-4B7D-B93F-42FEB1F2140C}" type="presOf" srcId="{F6105DEF-962B-4E23-95C7-24022F78C749}" destId="{DF830EE3-DB98-417A-B49F-DD76BDADFCDA}" srcOrd="0" destOrd="2" presId="urn:microsoft.com/office/officeart/2005/8/layout/hList2#2"/>
    <dgm:cxn modelId="{92C9DFFB-0400-4D12-B124-D5903103B563}" srcId="{E58B3CF0-283A-480C-81AE-C59CDA1EF6E4}" destId="{E0DAABB4-BB51-4571-A659-402797B160C6}" srcOrd="14" destOrd="0" parTransId="{39B1327F-D822-45E6-9E8A-EF57947BEA5C}" sibTransId="{A02AD762-E5C1-4243-A256-24BB89519E64}"/>
    <dgm:cxn modelId="{CDB32F5E-E76A-4F5E-8C82-54B5222EDBAB}" type="presOf" srcId="{64D5B4B9-A905-4398-9FAC-67831DD65D6B}" destId="{CD341938-A290-4500-A08B-0CDB48AE2680}" srcOrd="0" destOrd="5" presId="urn:microsoft.com/office/officeart/2005/8/layout/hList2#2"/>
    <dgm:cxn modelId="{DE300217-35EC-4326-99AE-3D6B054925BA}" type="presOf" srcId="{68557AC5-24F6-4628-BD53-5663E15408EB}" destId="{CEBF2D48-D336-403E-B688-60CCB2632CAC}" srcOrd="0" destOrd="5" presId="urn:microsoft.com/office/officeart/2005/8/layout/hList2#2"/>
    <dgm:cxn modelId="{784A338B-A08A-45E0-A07E-B183D1F2EAA7}" srcId="{72ADB2B2-42D7-4E07-97BE-56EE16669222}" destId="{411B872C-4D2D-47F5-A67E-46E2CB47CB56}" srcOrd="0" destOrd="0" parTransId="{88228DDE-EC21-4F94-8CF0-3EFE7688F732}" sibTransId="{5C12EF47-E792-4FFD-A5F6-DEF47B5292D2}"/>
    <dgm:cxn modelId="{AC9E83B5-0B5C-4A61-8A05-4E1AB2264170}" type="presOf" srcId="{A0C415FA-0B69-4FE0-87A8-00A3D9938951}" destId="{CD341938-A290-4500-A08B-0CDB48AE2680}" srcOrd="0" destOrd="7" presId="urn:microsoft.com/office/officeart/2005/8/layout/hList2#2"/>
    <dgm:cxn modelId="{4F045A5E-0587-4C7D-98A5-400A18A84AD4}" srcId="{E58B3CF0-283A-480C-81AE-C59CDA1EF6E4}" destId="{8013972C-828D-4B3C-BC72-EAFF0A56FBF4}" srcOrd="10" destOrd="0" parTransId="{1F7BC1C5-0944-469C-9AC3-2F132400CAB6}" sibTransId="{49AA5D68-6685-47B9-85DD-CDE61D84A4EB}"/>
    <dgm:cxn modelId="{F20EB1C6-0C04-4EDF-9A31-DA9E19D4F97E}" srcId="{80EC91C7-8374-48F0-93E6-0F0FAD5DC276}" destId="{8D738130-F1CC-4A03-8589-601BEBF11660}" srcOrd="3" destOrd="0" parTransId="{6A8C10D9-2230-40B1-A988-F0E1089DBB9C}" sibTransId="{DF2E7AAF-E44E-4467-8A21-71FE803E83A5}"/>
    <dgm:cxn modelId="{21D1D70D-C1AD-4601-9CBB-5DB33850B36C}" type="presOf" srcId="{3FD10C1C-D14F-4181-897D-706DE441BC0F}" destId="{CD341938-A290-4500-A08B-0CDB48AE2680}" srcOrd="0" destOrd="1" presId="urn:microsoft.com/office/officeart/2005/8/layout/hList2#2"/>
    <dgm:cxn modelId="{D107A9D9-57B3-4EB0-A95B-C51394DAB993}" type="presOf" srcId="{743635AD-A882-48C9-A28C-F4C886B28F70}" destId="{CD341938-A290-4500-A08B-0CDB48AE2680}" srcOrd="0" destOrd="6" presId="urn:microsoft.com/office/officeart/2005/8/layout/hList2#2"/>
    <dgm:cxn modelId="{74FE8880-343B-436E-A3C8-89CB346EF1E1}" type="presOf" srcId="{2AA54182-2134-434A-A0D1-57B54C31FB6F}" destId="{CD341938-A290-4500-A08B-0CDB48AE2680}" srcOrd="0" destOrd="13" presId="urn:microsoft.com/office/officeart/2005/8/layout/hList2#2"/>
    <dgm:cxn modelId="{496A6BEC-660F-491F-A6FB-D68EF099E770}" srcId="{D131361D-4A1D-4CA5-A3F5-D6A7A12550F3}" destId="{80EC91C7-8374-48F0-93E6-0F0FAD5DC276}" srcOrd="2" destOrd="0" parTransId="{01D3D149-A6A3-4CE3-9686-633485F596E6}" sibTransId="{C9E3BC3F-E704-484B-8BFD-0CC55B42BB27}"/>
    <dgm:cxn modelId="{E9E7F38A-E6E7-47B7-9298-E13CEF2A4E75}" type="presOf" srcId="{A9A69475-BA35-437F-992B-16BDD863C96E}" destId="{CD341938-A290-4500-A08B-0CDB48AE2680}" srcOrd="0" destOrd="0" presId="urn:microsoft.com/office/officeart/2005/8/layout/hList2#2"/>
    <dgm:cxn modelId="{D62615DA-DA3C-44D0-BB3D-32061AFCE110}" srcId="{72ADB2B2-42D7-4E07-97BE-56EE16669222}" destId="{D6D0434A-C4BA-455C-934D-E68FD2F7BA83}" srcOrd="4" destOrd="0" parTransId="{C4699507-47A0-437B-93F5-216684918F51}" sibTransId="{6108A3F0-4A16-4947-8C9E-867C7C7C5A65}"/>
    <dgm:cxn modelId="{30AA35B4-4B8B-4892-BCAD-B52A29C28C66}" srcId="{80EC91C7-8374-48F0-93E6-0F0FAD5DC276}" destId="{68557AC5-24F6-4628-BD53-5663E15408EB}" srcOrd="5" destOrd="0" parTransId="{F567823B-1C1E-48EE-9A66-8A2D56EBFA22}" sibTransId="{41CF4DE4-7798-4B46-85B8-3AB418723653}"/>
    <dgm:cxn modelId="{4340C8B4-735C-4C9E-9505-628A695E6673}" srcId="{E58B3CF0-283A-480C-81AE-C59CDA1EF6E4}" destId="{2AA54182-2134-434A-A0D1-57B54C31FB6F}" srcOrd="13" destOrd="0" parTransId="{ED11665F-BE2D-4A53-8660-3AD6BF9F658D}" sibTransId="{97C4D9DC-0E4E-4913-B9DE-D4C4FBED5D74}"/>
    <dgm:cxn modelId="{EA424531-F987-480B-ABD8-9B2301D02003}" srcId="{72ADB2B2-42D7-4E07-97BE-56EE16669222}" destId="{F6105DEF-962B-4E23-95C7-24022F78C749}" srcOrd="2" destOrd="0" parTransId="{898B64CE-8057-4ED9-88B0-9287AC27C305}" sibTransId="{8A6EBD3A-AFDA-4AB1-8FEA-E94EBEB4E69B}"/>
    <dgm:cxn modelId="{950C348F-25A1-4E1C-8879-DA3568380EE0}" srcId="{E58B3CF0-283A-480C-81AE-C59CDA1EF6E4}" destId="{270F3776-6373-4FC2-8F9F-6721A175755F}" srcOrd="11" destOrd="0" parTransId="{CB6D6321-05F0-4ACE-B1F1-629292273586}" sibTransId="{37619612-4504-4D59-A42B-7AA93191D7FE}"/>
    <dgm:cxn modelId="{59BE4419-4023-4611-954A-FDF490A0CB48}" type="presOf" srcId="{72ADB2B2-42D7-4E07-97BE-56EE16669222}" destId="{A2D18B8C-424F-491A-AB82-767C598F8537}" srcOrd="0" destOrd="0" presId="urn:microsoft.com/office/officeart/2005/8/layout/hList2#2"/>
    <dgm:cxn modelId="{93D8332E-74C7-4389-9856-13D0B80284EE}" type="presOf" srcId="{270F3776-6373-4FC2-8F9F-6721A175755F}" destId="{CD341938-A290-4500-A08B-0CDB48AE2680}" srcOrd="0" destOrd="11" presId="urn:microsoft.com/office/officeart/2005/8/layout/hList2#2"/>
    <dgm:cxn modelId="{60EF1F0A-D57F-4FB3-BF7F-CE23B086F203}" srcId="{80EC91C7-8374-48F0-93E6-0F0FAD5DC276}" destId="{5B1CFC59-DC67-46C9-8C84-1BC65002AFA7}" srcOrd="0" destOrd="0" parTransId="{4446A6C6-1B7E-472F-A9D1-E57BE6C55043}" sibTransId="{BD4D8FB1-1087-4C68-BD32-1EC34C7E4B5F}"/>
    <dgm:cxn modelId="{387DDFAE-C5D7-4370-B603-7BFC34D00299}" type="presOf" srcId="{4E149957-B159-48B8-8254-81FD7758BAAD}" destId="{DF830EE3-DB98-417A-B49F-DD76BDADFCDA}" srcOrd="0" destOrd="3" presId="urn:microsoft.com/office/officeart/2005/8/layout/hList2#2"/>
    <dgm:cxn modelId="{909FB093-0385-4E05-B173-2836C91AA4DD}" type="presOf" srcId="{C4F72B7A-B466-4BC6-98DC-A67F8A5DBD2B}" destId="{CD341938-A290-4500-A08B-0CDB48AE2680}" srcOrd="0" destOrd="4" presId="urn:microsoft.com/office/officeart/2005/8/layout/hList2#2"/>
    <dgm:cxn modelId="{C81D1023-753F-457C-A5BB-5FBE83260937}" srcId="{72ADB2B2-42D7-4E07-97BE-56EE16669222}" destId="{529424E6-4898-4F8B-91E7-32346B68E912}" srcOrd="1" destOrd="0" parTransId="{7CB9F2DA-2479-4A3F-9C76-C59BAFEF5551}" sibTransId="{845E24B2-28B6-4766-B262-970E5ED67B28}"/>
    <dgm:cxn modelId="{1DB02214-9C90-4F6D-A9A6-AA598D6CC1C8}" srcId="{E58B3CF0-283A-480C-81AE-C59CDA1EF6E4}" destId="{0D8A4C94-04DD-499B-8802-9E7C758600FD}" srcOrd="8" destOrd="0" parTransId="{EF0D8B12-FFB0-4558-897A-6CC6B24ECE36}" sibTransId="{096ABF41-084D-4799-B0BE-DB63EA957ACC}"/>
    <dgm:cxn modelId="{7B1C2B46-B29E-4CE1-9CFD-0415FBE7F75B}" type="presParOf" srcId="{2580ED05-6971-4674-8827-22AB3C5EE16A}" destId="{FFD213A0-A32A-41A1-92C7-A1B0F00A7C30}" srcOrd="0" destOrd="0" presId="urn:microsoft.com/office/officeart/2005/8/layout/hList2#2"/>
    <dgm:cxn modelId="{874A2454-7852-429F-B1D0-E0F115A87E68}" type="presParOf" srcId="{FFD213A0-A32A-41A1-92C7-A1B0F00A7C30}" destId="{996C43FD-622A-490E-B998-FBBEE6E31230}" srcOrd="0" destOrd="0" presId="urn:microsoft.com/office/officeart/2005/8/layout/hList2#2"/>
    <dgm:cxn modelId="{9C1F6AE4-1592-4D2C-8248-35BB199A3DF0}" type="presParOf" srcId="{FFD213A0-A32A-41A1-92C7-A1B0F00A7C30}" destId="{DF830EE3-DB98-417A-B49F-DD76BDADFCDA}" srcOrd="1" destOrd="0" presId="urn:microsoft.com/office/officeart/2005/8/layout/hList2#2"/>
    <dgm:cxn modelId="{F09ED552-253F-4537-BFB7-FB1805BEC417}" type="presParOf" srcId="{FFD213A0-A32A-41A1-92C7-A1B0F00A7C30}" destId="{A2D18B8C-424F-491A-AB82-767C598F8537}" srcOrd="2" destOrd="0" presId="urn:microsoft.com/office/officeart/2005/8/layout/hList2#2"/>
    <dgm:cxn modelId="{51999CC4-BC9D-433A-AF11-3501C3FF0569}" type="presParOf" srcId="{2580ED05-6971-4674-8827-22AB3C5EE16A}" destId="{403A929E-D311-4FF1-865F-1D99BE5A6616}" srcOrd="1" destOrd="0" presId="urn:microsoft.com/office/officeart/2005/8/layout/hList2#2"/>
    <dgm:cxn modelId="{8A5DC540-FFED-420C-8F27-97E11E2AF13C}" type="presParOf" srcId="{2580ED05-6971-4674-8827-22AB3C5EE16A}" destId="{E1D43B33-4D03-4201-8A35-6C7267838BC7}" srcOrd="2" destOrd="0" presId="urn:microsoft.com/office/officeart/2005/8/layout/hList2#2"/>
    <dgm:cxn modelId="{ED8007C8-D748-4270-8D82-9EDFB5FEDFE7}" type="presParOf" srcId="{E1D43B33-4D03-4201-8A35-6C7267838BC7}" destId="{1713B3E8-5E3E-4F36-94E2-E6AB689C704F}" srcOrd="0" destOrd="0" presId="urn:microsoft.com/office/officeart/2005/8/layout/hList2#2"/>
    <dgm:cxn modelId="{F10AF297-CA65-4B31-BE3B-80F95C945F20}" type="presParOf" srcId="{E1D43B33-4D03-4201-8A35-6C7267838BC7}" destId="{CD341938-A290-4500-A08B-0CDB48AE2680}" srcOrd="1" destOrd="0" presId="urn:microsoft.com/office/officeart/2005/8/layout/hList2#2"/>
    <dgm:cxn modelId="{7851E084-48D2-4918-A793-F2B080B5EA87}" type="presParOf" srcId="{E1D43B33-4D03-4201-8A35-6C7267838BC7}" destId="{2CBC6B8D-28E1-4E7C-93AB-09087234F307}" srcOrd="2" destOrd="0" presId="urn:microsoft.com/office/officeart/2005/8/layout/hList2#2"/>
    <dgm:cxn modelId="{AE7D192E-BDFC-427A-AB6C-F5CA30D92D63}" type="presParOf" srcId="{2580ED05-6971-4674-8827-22AB3C5EE16A}" destId="{0CD192D2-C359-4D6F-BB93-CC7D64B93897}" srcOrd="3" destOrd="0" presId="urn:microsoft.com/office/officeart/2005/8/layout/hList2#2"/>
    <dgm:cxn modelId="{F4ACF908-5033-469A-B7D7-0C36E34BBA7F}" type="presParOf" srcId="{2580ED05-6971-4674-8827-22AB3C5EE16A}" destId="{9E034CEE-FCCC-46F5-B6BE-1F82C99F765B}" srcOrd="4" destOrd="0" presId="urn:microsoft.com/office/officeart/2005/8/layout/hList2#2"/>
    <dgm:cxn modelId="{3E8524E4-A88B-45BF-AFC8-890EFF74DB7B}" type="presParOf" srcId="{9E034CEE-FCCC-46F5-B6BE-1F82C99F765B}" destId="{0648B95F-3150-4D07-9332-3B62FE3832A4}" srcOrd="0" destOrd="0" presId="urn:microsoft.com/office/officeart/2005/8/layout/hList2#2"/>
    <dgm:cxn modelId="{B7BADE64-E069-4511-BE1B-9694A67EA577}" type="presParOf" srcId="{9E034CEE-FCCC-46F5-B6BE-1F82C99F765B}" destId="{CEBF2D48-D336-403E-B688-60CCB2632CAC}" srcOrd="1" destOrd="0" presId="urn:microsoft.com/office/officeart/2005/8/layout/hList2#2"/>
    <dgm:cxn modelId="{EF1AFDD8-978D-4E9C-A4CC-A4038C213952}" type="presParOf" srcId="{9E034CEE-FCCC-46F5-B6BE-1F82C99F765B}" destId="{0AA0CED7-734B-455C-BC91-733DBE359072}" srcOrd="2" destOrd="0" presId="urn:microsoft.com/office/officeart/2005/8/layout/hList2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6E1C2D-B76C-440F-BDA0-B6F76B96208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9110067-7A17-408F-8605-F146BE7885BF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l-GR" sz="18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Κατανάλωση θαλασσινών, ταξίδι</a:t>
          </a:r>
          <a:r>
            <a:rPr lang="en-US" sz="18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(</a:t>
          </a:r>
          <a:r>
            <a:rPr lang="el-GR" sz="18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Κίνα, Ινδονησία, Ινδία)</a:t>
          </a:r>
          <a:endParaRPr lang="el-GR" sz="1800" dirty="0">
            <a:solidFill>
              <a:schemeClr val="tx1"/>
            </a:solidFill>
            <a:latin typeface="Comic Sans MS" pitchFamily="66" charset="0"/>
          </a:endParaRPr>
        </a:p>
      </dgm:t>
    </dgm:pt>
    <dgm:pt modelId="{7F62B50D-7919-4885-9779-74A8950F0679}" type="parTrans" cxnId="{FAE7C79B-6289-432E-9C94-325795D38AD3}">
      <dgm:prSet/>
      <dgm:spPr/>
      <dgm:t>
        <a:bodyPr/>
        <a:lstStyle/>
        <a:p>
          <a:endParaRPr lang="el-GR"/>
        </a:p>
      </dgm:t>
    </dgm:pt>
    <dgm:pt modelId="{2E741B74-8205-4B89-8EE3-EE8A1BA92257}" type="sibTrans" cxnId="{FAE7C79B-6289-432E-9C94-325795D38AD3}">
      <dgm:prSet/>
      <dgm:spPr/>
      <dgm:t>
        <a:bodyPr/>
        <a:lstStyle/>
        <a:p>
          <a:endParaRPr lang="el-GR"/>
        </a:p>
      </dgm:t>
    </dgm:pt>
    <dgm:pt modelId="{8C090F86-6925-4895-BD37-B41E0A37DF92}">
      <dgm:prSet phldrT="[Text]"/>
      <dgm:spPr>
        <a:solidFill>
          <a:schemeClr val="accent1">
            <a:lumMod val="50000"/>
            <a:alpha val="90000"/>
          </a:schemeClr>
        </a:solidFill>
      </dgm:spPr>
      <dgm:t>
        <a:bodyPr/>
        <a:lstStyle/>
        <a:p>
          <a:r>
            <a:rPr lang="el-GR" i="1" dirty="0" err="1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Vibrio</a:t>
          </a:r>
          <a:r>
            <a:rPr lang="el-GR" i="1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</a:t>
          </a:r>
          <a:r>
            <a:rPr lang="el-GR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(</a:t>
          </a:r>
          <a:r>
            <a:rPr lang="en-US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TCBS)</a:t>
          </a:r>
          <a:r>
            <a:rPr lang="el-GR" dirty="0" smtClean="0">
              <a:solidFill>
                <a:srgbClr val="FFC000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</a:t>
          </a:r>
          <a:endParaRPr lang="el-GR" dirty="0">
            <a:solidFill>
              <a:srgbClr val="FFC000"/>
            </a:solidFill>
            <a:latin typeface="Comic Sans MS" pitchFamily="66" charset="0"/>
          </a:endParaRPr>
        </a:p>
      </dgm:t>
    </dgm:pt>
    <dgm:pt modelId="{E956DA01-787A-41BD-9B66-DBF7C86CAF9F}" type="parTrans" cxnId="{3C8B5FA6-F3D8-4876-B778-F05CB5351CF8}">
      <dgm:prSet/>
      <dgm:spPr/>
      <dgm:t>
        <a:bodyPr/>
        <a:lstStyle/>
        <a:p>
          <a:endParaRPr lang="el-GR"/>
        </a:p>
      </dgm:t>
    </dgm:pt>
    <dgm:pt modelId="{9508C80A-5884-44E7-9CDD-25305CC15E88}" type="sibTrans" cxnId="{3C8B5FA6-F3D8-4876-B778-F05CB5351CF8}">
      <dgm:prSet/>
      <dgm:spPr/>
      <dgm:t>
        <a:bodyPr/>
        <a:lstStyle/>
        <a:p>
          <a:endParaRPr lang="el-GR"/>
        </a:p>
      </dgm:t>
    </dgm:pt>
    <dgm:pt modelId="{AD01AF22-FB5E-4307-BF3D-49E8C78E46C8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l-GR" sz="18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Πυρετός με επιμένοντα κοιλιακά άλγη</a:t>
          </a:r>
          <a:r>
            <a:rPr lang="en-US" sz="18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, </a:t>
          </a:r>
          <a:r>
            <a:rPr lang="el-GR" sz="18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</a:t>
          </a:r>
          <a:r>
            <a:rPr lang="el-GR" sz="1800" dirty="0" err="1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μεσεντέρια</a:t>
          </a:r>
          <a:r>
            <a:rPr lang="el-GR" sz="18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αδενίτιδα και</a:t>
          </a:r>
          <a:r>
            <a:rPr lang="en-US" sz="18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</a:t>
          </a:r>
          <a:r>
            <a:rPr lang="el-GR" sz="18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οζώδες ερύθημα</a:t>
          </a:r>
          <a:endParaRPr lang="el-GR" sz="1800" dirty="0">
            <a:solidFill>
              <a:schemeClr val="tx1"/>
            </a:solidFill>
            <a:latin typeface="Comic Sans MS" pitchFamily="66" charset="0"/>
          </a:endParaRPr>
        </a:p>
      </dgm:t>
    </dgm:pt>
    <dgm:pt modelId="{A8393FB6-6B65-429F-B30F-B75924A582B8}" type="parTrans" cxnId="{AC0B4BE8-29CA-4705-B4C5-773CACA0EE55}">
      <dgm:prSet/>
      <dgm:spPr/>
      <dgm:t>
        <a:bodyPr/>
        <a:lstStyle/>
        <a:p>
          <a:endParaRPr lang="el-GR"/>
        </a:p>
      </dgm:t>
    </dgm:pt>
    <dgm:pt modelId="{4959EB7E-02DE-49E3-B50F-CC1168FBAC13}" type="sibTrans" cxnId="{AC0B4BE8-29CA-4705-B4C5-773CACA0EE55}">
      <dgm:prSet/>
      <dgm:spPr/>
      <dgm:t>
        <a:bodyPr/>
        <a:lstStyle/>
        <a:p>
          <a:endParaRPr lang="el-GR"/>
        </a:p>
      </dgm:t>
    </dgm:pt>
    <dgm:pt modelId="{6B91C342-B21F-480D-8AED-B63F20BFD146}">
      <dgm:prSet phldrT="[Text]" custT="1"/>
      <dgm:spPr>
        <a:solidFill>
          <a:schemeClr val="accent1">
            <a:lumMod val="50000"/>
            <a:alpha val="90000"/>
          </a:schemeClr>
        </a:solidFill>
      </dgm:spPr>
      <dgm:t>
        <a:bodyPr/>
        <a:lstStyle/>
        <a:p>
          <a:r>
            <a:rPr lang="en-US" sz="2700" i="1" dirty="0" err="1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Yersinia</a:t>
          </a:r>
          <a:r>
            <a:rPr lang="en-US" sz="2700" i="1" dirty="0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</a:t>
          </a:r>
          <a:r>
            <a:rPr lang="en-US" sz="2700" i="1" dirty="0" err="1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enterocolitica</a:t>
          </a:r>
          <a:r>
            <a:rPr lang="el-GR" sz="2700" i="1" dirty="0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 </a:t>
          </a:r>
          <a:r>
            <a:rPr lang="el-GR" sz="18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(25-28</a:t>
          </a:r>
          <a:r>
            <a:rPr lang="el-GR" sz="1800" baseline="300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0</a:t>
          </a:r>
          <a:r>
            <a:rPr lang="en-US" sz="18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C)</a:t>
          </a:r>
          <a:endParaRPr lang="el-GR" sz="1800" dirty="0">
            <a:solidFill>
              <a:schemeClr val="tx1"/>
            </a:solidFill>
            <a:latin typeface="Comic Sans MS" pitchFamily="66" charset="0"/>
          </a:endParaRPr>
        </a:p>
      </dgm:t>
    </dgm:pt>
    <dgm:pt modelId="{514F43C7-70B0-41B2-AFFA-96357CFF8744}" type="parTrans" cxnId="{8536C724-295E-45D6-A041-FEBA10B72306}">
      <dgm:prSet/>
      <dgm:spPr/>
      <dgm:t>
        <a:bodyPr/>
        <a:lstStyle/>
        <a:p>
          <a:endParaRPr lang="el-GR"/>
        </a:p>
      </dgm:t>
    </dgm:pt>
    <dgm:pt modelId="{F586B62F-F4C2-4FF3-88F6-0615DBC8D5CE}" type="sibTrans" cxnId="{8536C724-295E-45D6-A041-FEBA10B72306}">
      <dgm:prSet/>
      <dgm:spPr/>
      <dgm:t>
        <a:bodyPr/>
        <a:lstStyle/>
        <a:p>
          <a:endParaRPr lang="el-GR"/>
        </a:p>
      </dgm:t>
    </dgm:pt>
    <dgm:pt modelId="{57397431-7C45-4D94-B938-2707C30FE693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l-GR" sz="18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Κυρίαρχο σύμπτωμα έμετοι</a:t>
          </a:r>
          <a:endParaRPr lang="el-GR" sz="1800" dirty="0">
            <a:solidFill>
              <a:schemeClr val="tx1"/>
            </a:solidFill>
            <a:latin typeface="Comic Sans MS" pitchFamily="66" charset="0"/>
          </a:endParaRPr>
        </a:p>
      </dgm:t>
    </dgm:pt>
    <dgm:pt modelId="{0E48EA98-A82E-4804-B1EB-AF41D082264E}" type="parTrans" cxnId="{813ACDFC-4F2D-4648-9F8B-9D41444584EC}">
      <dgm:prSet/>
      <dgm:spPr/>
      <dgm:t>
        <a:bodyPr/>
        <a:lstStyle/>
        <a:p>
          <a:endParaRPr lang="el-GR"/>
        </a:p>
      </dgm:t>
    </dgm:pt>
    <dgm:pt modelId="{4F85C8DC-5F4B-4812-953F-D91D9B7C88FA}" type="sibTrans" cxnId="{813ACDFC-4F2D-4648-9F8B-9D41444584EC}">
      <dgm:prSet/>
      <dgm:spPr/>
      <dgm:t>
        <a:bodyPr/>
        <a:lstStyle/>
        <a:p>
          <a:endParaRPr lang="el-GR"/>
        </a:p>
      </dgm:t>
    </dgm:pt>
    <dgm:pt modelId="{D66B55FB-CC6B-40F5-A0D6-04AA26E70081}">
      <dgm:prSet phldrT="[Text]"/>
      <dgm:spPr>
        <a:solidFill>
          <a:schemeClr val="accent1">
            <a:lumMod val="50000"/>
            <a:alpha val="90000"/>
          </a:schemeClr>
        </a:solidFill>
      </dgm:spPr>
      <dgm:t>
        <a:bodyPr/>
        <a:lstStyle/>
        <a:p>
          <a:r>
            <a:rPr lang="el-GR" dirty="0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Ιοί</a:t>
          </a:r>
          <a:r>
            <a:rPr lang="el-GR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, προσχηματισμένη τοξίνη σε τροφή (</a:t>
          </a:r>
          <a:r>
            <a:rPr lang="en-US" i="1" dirty="0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S. aureus, B. cereus</a:t>
          </a:r>
          <a:r>
            <a:rPr lang="en-US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)</a:t>
          </a:r>
          <a:endParaRPr lang="el-GR" dirty="0">
            <a:solidFill>
              <a:schemeClr val="tx1"/>
            </a:solidFill>
            <a:latin typeface="Comic Sans MS" pitchFamily="66" charset="0"/>
          </a:endParaRPr>
        </a:p>
      </dgm:t>
    </dgm:pt>
    <dgm:pt modelId="{D1997EE6-3D57-44EA-9C91-7209BBB2C2A3}" type="parTrans" cxnId="{676836B9-0B4F-4C42-9FD9-47A7ACC55024}">
      <dgm:prSet/>
      <dgm:spPr/>
      <dgm:t>
        <a:bodyPr/>
        <a:lstStyle/>
        <a:p>
          <a:endParaRPr lang="el-GR"/>
        </a:p>
      </dgm:t>
    </dgm:pt>
    <dgm:pt modelId="{B5E79284-F8AC-42A8-8DCC-C3630B775BD9}" type="sibTrans" cxnId="{676836B9-0B4F-4C42-9FD9-47A7ACC55024}">
      <dgm:prSet/>
      <dgm:spPr/>
      <dgm:t>
        <a:bodyPr/>
        <a:lstStyle/>
        <a:p>
          <a:endParaRPr lang="el-GR"/>
        </a:p>
      </dgm:t>
    </dgm:pt>
    <dgm:pt modelId="{00BC81F1-ABC0-43A1-9AC9-8A682ED9A471}">
      <dgm:prSet/>
      <dgm:spPr/>
      <dgm:t>
        <a:bodyPr/>
        <a:lstStyle/>
        <a:p>
          <a:r>
            <a:rPr lang="en-US" i="1" u="none" dirty="0" err="1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Plesiomonas</a:t>
          </a:r>
          <a:r>
            <a:rPr lang="en-US" i="1" u="none" dirty="0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 </a:t>
          </a:r>
          <a:r>
            <a:rPr lang="en-US" i="1" u="none" dirty="0" err="1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shigelloides</a:t>
          </a:r>
          <a:endParaRPr lang="en-US" i="1" u="none" dirty="0" smtClean="0">
            <a:solidFill>
              <a:srgbClr val="FFFF00"/>
            </a:solidFill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800CB8B9-10C7-4D2D-A3EF-E7D2C23782A9}" type="parTrans" cxnId="{B4D89115-BAC1-42BC-807B-A2D7E62B52A9}">
      <dgm:prSet/>
      <dgm:spPr/>
      <dgm:t>
        <a:bodyPr/>
        <a:lstStyle/>
        <a:p>
          <a:endParaRPr lang="el-GR"/>
        </a:p>
      </dgm:t>
    </dgm:pt>
    <dgm:pt modelId="{F1F82F63-837D-4F79-A615-31D06D71E253}" type="sibTrans" cxnId="{B4D89115-BAC1-42BC-807B-A2D7E62B52A9}">
      <dgm:prSet/>
      <dgm:spPr/>
      <dgm:t>
        <a:bodyPr/>
        <a:lstStyle/>
        <a:p>
          <a:endParaRPr lang="el-GR"/>
        </a:p>
      </dgm:t>
    </dgm:pt>
    <dgm:pt modelId="{4ECE5DDD-A11F-44E5-84A2-E723F76D6831}" type="pres">
      <dgm:prSet presAssocID="{B46E1C2D-B76C-440F-BDA0-B6F76B9620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CF4769F-8F5F-4F6A-97D0-FA333CCFA767}" type="pres">
      <dgm:prSet presAssocID="{49110067-7A17-408F-8605-F146BE7885BF}" presName="linNode" presStyleCnt="0"/>
      <dgm:spPr/>
    </dgm:pt>
    <dgm:pt modelId="{62587431-255E-4757-91DC-9E977235F40B}" type="pres">
      <dgm:prSet presAssocID="{49110067-7A17-408F-8605-F146BE7885BF}" presName="parentText" presStyleLbl="node1" presStyleIdx="0" presStyleCnt="3" custScaleY="8450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5E9257-986A-44AD-93F9-DE6EE0A8E1DC}" type="pres">
      <dgm:prSet presAssocID="{49110067-7A17-408F-8605-F146BE7885BF}" presName="descendantText" presStyleLbl="alignAccFollowNode1" presStyleIdx="0" presStyleCnt="3" custScaleX="100098" custLinFactNeighborX="-463" custLinFactNeighborY="346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8E8282A-FF67-4AA4-9CDC-52DE02E5F1EF}" type="pres">
      <dgm:prSet presAssocID="{2E741B74-8205-4B89-8EE3-EE8A1BA92257}" presName="sp" presStyleCnt="0"/>
      <dgm:spPr/>
    </dgm:pt>
    <dgm:pt modelId="{7574D6C3-D1D6-4AC4-8347-D42CC150A882}" type="pres">
      <dgm:prSet presAssocID="{AD01AF22-FB5E-4307-BF3D-49E8C78E46C8}" presName="linNode" presStyleCnt="0"/>
      <dgm:spPr/>
    </dgm:pt>
    <dgm:pt modelId="{A6E6216B-0DC5-4949-8272-C1C6C996C0AA}" type="pres">
      <dgm:prSet presAssocID="{AD01AF22-FB5E-4307-BF3D-49E8C78E46C8}" presName="parentText" presStyleLbl="node1" presStyleIdx="1" presStyleCnt="3" custScaleY="83427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75A9D93-59E4-4D0A-81DE-2BE5F8111FB6}" type="pres">
      <dgm:prSet presAssocID="{AD01AF22-FB5E-4307-BF3D-49E8C78E46C8}" presName="descendantText" presStyleLbl="alignAccFollowNode1" presStyleIdx="1" presStyleCnt="3" custScaleX="10121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45C7360-7DA7-4269-8682-AF9464C646C5}" type="pres">
      <dgm:prSet presAssocID="{4959EB7E-02DE-49E3-B50F-CC1168FBAC13}" presName="sp" presStyleCnt="0"/>
      <dgm:spPr/>
    </dgm:pt>
    <dgm:pt modelId="{EF7EE5F4-6235-41F1-892B-145B199BB5A7}" type="pres">
      <dgm:prSet presAssocID="{57397431-7C45-4D94-B938-2707C30FE693}" presName="linNode" presStyleCnt="0"/>
      <dgm:spPr/>
    </dgm:pt>
    <dgm:pt modelId="{09985831-DE39-41DF-9D4F-4DEDBEC35E77}" type="pres">
      <dgm:prSet presAssocID="{57397431-7C45-4D94-B938-2707C30FE693}" presName="parentText" presStyleLbl="node1" presStyleIdx="2" presStyleCnt="3" custScaleY="87857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108AE7D-9BD6-496D-8F68-853F5B21FD8F}" type="pres">
      <dgm:prSet presAssocID="{57397431-7C45-4D94-B938-2707C30FE69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DDE1267-DC22-4F2E-A099-5B6EA8DC5861}" type="presOf" srcId="{8C090F86-6925-4895-BD37-B41E0A37DF92}" destId="{F75E9257-986A-44AD-93F9-DE6EE0A8E1DC}" srcOrd="0" destOrd="0" presId="urn:microsoft.com/office/officeart/2005/8/layout/vList5"/>
    <dgm:cxn modelId="{52F173E2-CD65-4A48-B992-995905901365}" type="presOf" srcId="{00BC81F1-ABC0-43A1-9AC9-8A682ED9A471}" destId="{F75E9257-986A-44AD-93F9-DE6EE0A8E1DC}" srcOrd="0" destOrd="1" presId="urn:microsoft.com/office/officeart/2005/8/layout/vList5"/>
    <dgm:cxn modelId="{3C8B5FA6-F3D8-4876-B778-F05CB5351CF8}" srcId="{49110067-7A17-408F-8605-F146BE7885BF}" destId="{8C090F86-6925-4895-BD37-B41E0A37DF92}" srcOrd="0" destOrd="0" parTransId="{E956DA01-787A-41BD-9B66-DBF7C86CAF9F}" sibTransId="{9508C80A-5884-44E7-9CDD-25305CC15E88}"/>
    <dgm:cxn modelId="{F22EEC00-80E1-4033-AC83-26ED4E5D1A3C}" type="presOf" srcId="{D66B55FB-CC6B-40F5-A0D6-04AA26E70081}" destId="{7108AE7D-9BD6-496D-8F68-853F5B21FD8F}" srcOrd="0" destOrd="0" presId="urn:microsoft.com/office/officeart/2005/8/layout/vList5"/>
    <dgm:cxn modelId="{676836B9-0B4F-4C42-9FD9-47A7ACC55024}" srcId="{57397431-7C45-4D94-B938-2707C30FE693}" destId="{D66B55FB-CC6B-40F5-A0D6-04AA26E70081}" srcOrd="0" destOrd="0" parTransId="{D1997EE6-3D57-44EA-9C91-7209BBB2C2A3}" sibTransId="{B5E79284-F8AC-42A8-8DCC-C3630B775BD9}"/>
    <dgm:cxn modelId="{FAE7C79B-6289-432E-9C94-325795D38AD3}" srcId="{B46E1C2D-B76C-440F-BDA0-B6F76B96208D}" destId="{49110067-7A17-408F-8605-F146BE7885BF}" srcOrd="0" destOrd="0" parTransId="{7F62B50D-7919-4885-9779-74A8950F0679}" sibTransId="{2E741B74-8205-4B89-8EE3-EE8A1BA92257}"/>
    <dgm:cxn modelId="{B4D89115-BAC1-42BC-807B-A2D7E62B52A9}" srcId="{49110067-7A17-408F-8605-F146BE7885BF}" destId="{00BC81F1-ABC0-43A1-9AC9-8A682ED9A471}" srcOrd="1" destOrd="0" parTransId="{800CB8B9-10C7-4D2D-A3EF-E7D2C23782A9}" sibTransId="{F1F82F63-837D-4F79-A615-31D06D71E253}"/>
    <dgm:cxn modelId="{42E5EC6D-7D6F-4BEB-8E00-26887831B086}" type="presOf" srcId="{6B91C342-B21F-480D-8AED-B63F20BFD146}" destId="{875A9D93-59E4-4D0A-81DE-2BE5F8111FB6}" srcOrd="0" destOrd="0" presId="urn:microsoft.com/office/officeart/2005/8/layout/vList5"/>
    <dgm:cxn modelId="{813ACDFC-4F2D-4648-9F8B-9D41444584EC}" srcId="{B46E1C2D-B76C-440F-BDA0-B6F76B96208D}" destId="{57397431-7C45-4D94-B938-2707C30FE693}" srcOrd="2" destOrd="0" parTransId="{0E48EA98-A82E-4804-B1EB-AF41D082264E}" sibTransId="{4F85C8DC-5F4B-4812-953F-D91D9B7C88FA}"/>
    <dgm:cxn modelId="{B61D76EB-D08C-48B8-A454-3C3DC89EE9D8}" type="presOf" srcId="{57397431-7C45-4D94-B938-2707C30FE693}" destId="{09985831-DE39-41DF-9D4F-4DEDBEC35E77}" srcOrd="0" destOrd="0" presId="urn:microsoft.com/office/officeart/2005/8/layout/vList5"/>
    <dgm:cxn modelId="{8536C724-295E-45D6-A041-FEBA10B72306}" srcId="{AD01AF22-FB5E-4307-BF3D-49E8C78E46C8}" destId="{6B91C342-B21F-480D-8AED-B63F20BFD146}" srcOrd="0" destOrd="0" parTransId="{514F43C7-70B0-41B2-AFFA-96357CFF8744}" sibTransId="{F586B62F-F4C2-4FF3-88F6-0615DBC8D5CE}"/>
    <dgm:cxn modelId="{006A52FA-8858-4B00-9848-B5A17E5ACF7D}" type="presOf" srcId="{49110067-7A17-408F-8605-F146BE7885BF}" destId="{62587431-255E-4757-91DC-9E977235F40B}" srcOrd="0" destOrd="0" presId="urn:microsoft.com/office/officeart/2005/8/layout/vList5"/>
    <dgm:cxn modelId="{6F961DA8-63B3-4AF9-AC0A-4A5847E29016}" type="presOf" srcId="{AD01AF22-FB5E-4307-BF3D-49E8C78E46C8}" destId="{A6E6216B-0DC5-4949-8272-C1C6C996C0AA}" srcOrd="0" destOrd="0" presId="urn:microsoft.com/office/officeart/2005/8/layout/vList5"/>
    <dgm:cxn modelId="{390CA455-2038-4C05-9F71-F9E99CE22492}" type="presOf" srcId="{B46E1C2D-B76C-440F-BDA0-B6F76B96208D}" destId="{4ECE5DDD-A11F-44E5-84A2-E723F76D6831}" srcOrd="0" destOrd="0" presId="urn:microsoft.com/office/officeart/2005/8/layout/vList5"/>
    <dgm:cxn modelId="{AC0B4BE8-29CA-4705-B4C5-773CACA0EE55}" srcId="{B46E1C2D-B76C-440F-BDA0-B6F76B96208D}" destId="{AD01AF22-FB5E-4307-BF3D-49E8C78E46C8}" srcOrd="1" destOrd="0" parTransId="{A8393FB6-6B65-429F-B30F-B75924A582B8}" sibTransId="{4959EB7E-02DE-49E3-B50F-CC1168FBAC13}"/>
    <dgm:cxn modelId="{2238099C-9552-4605-953B-5874F7C8EC1C}" type="presParOf" srcId="{4ECE5DDD-A11F-44E5-84A2-E723F76D6831}" destId="{9CF4769F-8F5F-4F6A-97D0-FA333CCFA767}" srcOrd="0" destOrd="0" presId="urn:microsoft.com/office/officeart/2005/8/layout/vList5"/>
    <dgm:cxn modelId="{4B210071-CEB1-401C-BC6E-1DDB8DC5F63B}" type="presParOf" srcId="{9CF4769F-8F5F-4F6A-97D0-FA333CCFA767}" destId="{62587431-255E-4757-91DC-9E977235F40B}" srcOrd="0" destOrd="0" presId="urn:microsoft.com/office/officeart/2005/8/layout/vList5"/>
    <dgm:cxn modelId="{5043F7D1-F620-4890-A2CD-7325612AEBF0}" type="presParOf" srcId="{9CF4769F-8F5F-4F6A-97D0-FA333CCFA767}" destId="{F75E9257-986A-44AD-93F9-DE6EE0A8E1DC}" srcOrd="1" destOrd="0" presId="urn:microsoft.com/office/officeart/2005/8/layout/vList5"/>
    <dgm:cxn modelId="{62A400B7-1FB7-4C3B-9EC4-95734A1ED94C}" type="presParOf" srcId="{4ECE5DDD-A11F-44E5-84A2-E723F76D6831}" destId="{58E8282A-FF67-4AA4-9CDC-52DE02E5F1EF}" srcOrd="1" destOrd="0" presId="urn:microsoft.com/office/officeart/2005/8/layout/vList5"/>
    <dgm:cxn modelId="{7E1D2B39-C2FE-46FC-9AA8-AEBC4E2225F5}" type="presParOf" srcId="{4ECE5DDD-A11F-44E5-84A2-E723F76D6831}" destId="{7574D6C3-D1D6-4AC4-8347-D42CC150A882}" srcOrd="2" destOrd="0" presId="urn:microsoft.com/office/officeart/2005/8/layout/vList5"/>
    <dgm:cxn modelId="{2EC46267-21FA-4370-A2DF-13D2D8CA16D9}" type="presParOf" srcId="{7574D6C3-D1D6-4AC4-8347-D42CC150A882}" destId="{A6E6216B-0DC5-4949-8272-C1C6C996C0AA}" srcOrd="0" destOrd="0" presId="urn:microsoft.com/office/officeart/2005/8/layout/vList5"/>
    <dgm:cxn modelId="{61DBE302-8CCF-446D-B7BD-421980F69EF5}" type="presParOf" srcId="{7574D6C3-D1D6-4AC4-8347-D42CC150A882}" destId="{875A9D93-59E4-4D0A-81DE-2BE5F8111FB6}" srcOrd="1" destOrd="0" presId="urn:microsoft.com/office/officeart/2005/8/layout/vList5"/>
    <dgm:cxn modelId="{84114DDC-61C0-4D11-8712-F68DA9B2EBA3}" type="presParOf" srcId="{4ECE5DDD-A11F-44E5-84A2-E723F76D6831}" destId="{545C7360-7DA7-4269-8682-AF9464C646C5}" srcOrd="3" destOrd="0" presId="urn:microsoft.com/office/officeart/2005/8/layout/vList5"/>
    <dgm:cxn modelId="{3C7C73EE-015F-4357-840B-7AFEE87C6B13}" type="presParOf" srcId="{4ECE5DDD-A11F-44E5-84A2-E723F76D6831}" destId="{EF7EE5F4-6235-41F1-892B-145B199BB5A7}" srcOrd="4" destOrd="0" presId="urn:microsoft.com/office/officeart/2005/8/layout/vList5"/>
    <dgm:cxn modelId="{BFF5DE3C-D1C7-442B-8CE3-5A635F051106}" type="presParOf" srcId="{EF7EE5F4-6235-41F1-892B-145B199BB5A7}" destId="{09985831-DE39-41DF-9D4F-4DEDBEC35E77}" srcOrd="0" destOrd="0" presId="urn:microsoft.com/office/officeart/2005/8/layout/vList5"/>
    <dgm:cxn modelId="{F24F518E-C8B5-499F-8440-58A38C62D25C}" type="presParOf" srcId="{EF7EE5F4-6235-41F1-892B-145B199BB5A7}" destId="{7108AE7D-9BD6-496D-8F68-853F5B21FD8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1FA16C-5709-41E8-82D9-822982EC708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04EF52C-5812-4946-87C6-094AEDF602AF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ctr"/>
          <a:r>
            <a:rPr lang="el-GR" sz="1900" dirty="0" smtClean="0">
              <a:latin typeface="Comic Sans MS" pitchFamily="66" charset="0"/>
              <a:ea typeface="Tahoma" pitchFamily="34" charset="0"/>
              <a:cs typeface="Tahoma" pitchFamily="34" charset="0"/>
            </a:rPr>
            <a:t>Έκθεση ταξιδιώτη σε μη χλωριωμένο-φιλτραρισμένο  νερό και διάρροια &gt; 7 ημέρες</a:t>
          </a:r>
          <a:endParaRPr lang="el-GR" sz="1900" dirty="0">
            <a:latin typeface="Comic Sans MS" pitchFamily="66" charset="0"/>
            <a:ea typeface="Tahoma" pitchFamily="34" charset="0"/>
            <a:cs typeface="Tahoma" pitchFamily="34" charset="0"/>
          </a:endParaRPr>
        </a:p>
      </dgm:t>
    </dgm:pt>
    <dgm:pt modelId="{D43F0412-D6CB-45FB-92F1-495014513031}" type="parTrans" cxnId="{2EC4B257-F96A-424B-90A5-C8A7F26284DB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9C25B31D-7DFB-4660-B284-402646F6AAD3}" type="sibTrans" cxnId="{2EC4B257-F96A-424B-90A5-C8A7F26284DB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33D49BA2-0F84-4232-9D54-68BC390FCCAF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el-GR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πρωτόζωα, κυρίως </a:t>
          </a:r>
          <a:r>
            <a:rPr lang="en-US" i="1" dirty="0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Giardia,</a:t>
          </a:r>
          <a:r>
            <a:rPr lang="el-GR" i="1" dirty="0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</a:t>
          </a:r>
          <a:r>
            <a:rPr lang="en-US" i="1" dirty="0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Cryptosporidium. </a:t>
          </a:r>
          <a:r>
            <a:rPr lang="el-GR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Ο έλεγχος ενός ή δύο δειγμάτων με ανοσοενζυμικές μεθόδους έχει ευαισθησία &gt; 95%</a:t>
          </a:r>
          <a:endParaRPr lang="el-GR" dirty="0">
            <a:solidFill>
              <a:schemeClr val="tx1"/>
            </a:solidFill>
            <a:latin typeface="Comic Sans MS" pitchFamily="66" charset="0"/>
          </a:endParaRPr>
        </a:p>
      </dgm:t>
    </dgm:pt>
    <dgm:pt modelId="{9688C4BF-B9C8-4261-B277-1525609E7FDA}" type="parTrans" cxnId="{6D0706E9-7B18-4E7D-80C5-F7CA4E1425D8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12E5E8EB-397D-41E2-B1BE-CE39BB9256D7}" type="sibTrans" cxnId="{6D0706E9-7B18-4E7D-80C5-F7CA4E1425D8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F6FCD984-E688-49CA-BC0A-A204BC53B401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ctr"/>
          <a:r>
            <a:rPr lang="el-GR" sz="1900" dirty="0" smtClean="0">
              <a:latin typeface="Comic Sans MS" pitchFamily="66" charset="0"/>
              <a:ea typeface="Tahoma" pitchFamily="34" charset="0"/>
              <a:cs typeface="Tahoma" pitchFamily="34" charset="0"/>
            </a:rPr>
            <a:t>Αιματηρή διάρροια σε μετανάστες ή ταξιδιώτες  που επιστρέφουν από ενδημικές περιοχές  (τροπική Αφρική, Ασία, Λατινική Αμερική) </a:t>
          </a:r>
          <a:endParaRPr lang="el-GR" sz="1900" dirty="0">
            <a:latin typeface="Comic Sans MS" pitchFamily="66" charset="0"/>
          </a:endParaRPr>
        </a:p>
      </dgm:t>
    </dgm:pt>
    <dgm:pt modelId="{BA56F71B-48AD-4A4C-90B2-6EE41F83655D}" type="parTrans" cxnId="{1102941D-2622-4DC0-840F-325F63CDCF21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409E4D79-F05C-41EF-B40D-D153F8B0E5AD}" type="sibTrans" cxnId="{1102941D-2622-4DC0-840F-325F63CDCF21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866A034A-187D-4621-9491-E6321C9CE31F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el-GR" dirty="0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 </a:t>
          </a:r>
          <a:r>
            <a:rPr lang="en-US" i="1" dirty="0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E. </a:t>
          </a:r>
          <a:r>
            <a:rPr lang="en-US" i="1" dirty="0" err="1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rPr>
            <a:t>histolytica</a:t>
          </a:r>
          <a:endParaRPr lang="el-GR" i="1" dirty="0">
            <a:solidFill>
              <a:srgbClr val="FFFF00"/>
            </a:solidFill>
            <a:latin typeface="Comic Sans MS" pitchFamily="66" charset="0"/>
          </a:endParaRPr>
        </a:p>
      </dgm:t>
    </dgm:pt>
    <dgm:pt modelId="{B842FD39-8CDA-4BA9-8C48-2C3918627185}" type="parTrans" cxnId="{C5D3D9B0-BC6D-4A5D-AE4D-41DDC023EE93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B38BE399-EF34-41CA-A46E-04992A70EC8F}" type="sibTrans" cxnId="{C5D3D9B0-BC6D-4A5D-AE4D-41DDC023EE93}">
      <dgm:prSet/>
      <dgm:spPr/>
      <dgm:t>
        <a:bodyPr/>
        <a:lstStyle/>
        <a:p>
          <a:endParaRPr lang="el-GR">
            <a:latin typeface="Comic Sans MS" pitchFamily="66" charset="0"/>
          </a:endParaRPr>
        </a:p>
      </dgm:t>
    </dgm:pt>
    <dgm:pt modelId="{D4AFC70D-B190-4F3A-8AC0-CD19A76EAECB}" type="pres">
      <dgm:prSet presAssocID="{651FA16C-5709-41E8-82D9-822982EC70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834AB273-A6A1-4D6A-9183-DDA20A79D781}" type="pres">
      <dgm:prSet presAssocID="{604EF52C-5812-4946-87C6-094AEDF602AF}" presName="linNode" presStyleCnt="0"/>
      <dgm:spPr/>
    </dgm:pt>
    <dgm:pt modelId="{D6E26144-EEFC-4B57-B040-4A443430BD9D}" type="pres">
      <dgm:prSet presAssocID="{604EF52C-5812-4946-87C6-094AEDF602AF}" presName="parentText" presStyleLbl="node1" presStyleIdx="0" presStyleCnt="2" custScaleX="116529" custScaleY="8307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FF84254-F5C2-4A86-A179-634E4A18C8FD}" type="pres">
      <dgm:prSet presAssocID="{604EF52C-5812-4946-87C6-094AEDF602AF}" presName="descendantText" presStyleLbl="alignAccFollowNode1" presStyleIdx="0" presStyleCnt="2" custScaleX="10194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FC4CA2A-3076-4F9E-B5CB-D072CF9BA189}" type="pres">
      <dgm:prSet presAssocID="{9C25B31D-7DFB-4660-B284-402646F6AAD3}" presName="sp" presStyleCnt="0"/>
      <dgm:spPr/>
    </dgm:pt>
    <dgm:pt modelId="{5B6818CB-FD70-46B7-BA2A-C30740CD5BD0}" type="pres">
      <dgm:prSet presAssocID="{F6FCD984-E688-49CA-BC0A-A204BC53B401}" presName="linNode" presStyleCnt="0"/>
      <dgm:spPr/>
    </dgm:pt>
    <dgm:pt modelId="{0D8063F5-EA5B-4F8D-BC3A-42FC05F07F3A}" type="pres">
      <dgm:prSet presAssocID="{F6FCD984-E688-49CA-BC0A-A204BC53B401}" presName="parentText" presStyleLbl="node1" presStyleIdx="1" presStyleCnt="2" custScaleX="11425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4A0CAC0-0362-4C2E-AFD8-E4CDA9E02469}" type="pres">
      <dgm:prSet presAssocID="{F6FCD984-E688-49CA-BC0A-A204BC53B40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0F2971A-4D00-4503-89B9-C4542C4F638A}" type="presOf" srcId="{604EF52C-5812-4946-87C6-094AEDF602AF}" destId="{D6E26144-EEFC-4B57-B040-4A443430BD9D}" srcOrd="0" destOrd="0" presId="urn:microsoft.com/office/officeart/2005/8/layout/vList5"/>
    <dgm:cxn modelId="{2EC4B257-F96A-424B-90A5-C8A7F26284DB}" srcId="{651FA16C-5709-41E8-82D9-822982EC708F}" destId="{604EF52C-5812-4946-87C6-094AEDF602AF}" srcOrd="0" destOrd="0" parTransId="{D43F0412-D6CB-45FB-92F1-495014513031}" sibTransId="{9C25B31D-7DFB-4660-B284-402646F6AAD3}"/>
    <dgm:cxn modelId="{6D0706E9-7B18-4E7D-80C5-F7CA4E1425D8}" srcId="{604EF52C-5812-4946-87C6-094AEDF602AF}" destId="{33D49BA2-0F84-4232-9D54-68BC390FCCAF}" srcOrd="0" destOrd="0" parTransId="{9688C4BF-B9C8-4261-B277-1525609E7FDA}" sibTransId="{12E5E8EB-397D-41E2-B1BE-CE39BB9256D7}"/>
    <dgm:cxn modelId="{AD3EF33A-5A09-480D-9C83-EEA321080E23}" type="presOf" srcId="{651FA16C-5709-41E8-82D9-822982EC708F}" destId="{D4AFC70D-B190-4F3A-8AC0-CD19A76EAECB}" srcOrd="0" destOrd="0" presId="urn:microsoft.com/office/officeart/2005/8/layout/vList5"/>
    <dgm:cxn modelId="{E29D23CB-645F-46B7-8C11-17F3182C30CC}" type="presOf" srcId="{866A034A-187D-4621-9491-E6321C9CE31F}" destId="{34A0CAC0-0362-4C2E-AFD8-E4CDA9E02469}" srcOrd="0" destOrd="0" presId="urn:microsoft.com/office/officeart/2005/8/layout/vList5"/>
    <dgm:cxn modelId="{5670C819-7055-4415-9050-649042EE8CDB}" type="presOf" srcId="{F6FCD984-E688-49CA-BC0A-A204BC53B401}" destId="{0D8063F5-EA5B-4F8D-BC3A-42FC05F07F3A}" srcOrd="0" destOrd="0" presId="urn:microsoft.com/office/officeart/2005/8/layout/vList5"/>
    <dgm:cxn modelId="{1102941D-2622-4DC0-840F-325F63CDCF21}" srcId="{651FA16C-5709-41E8-82D9-822982EC708F}" destId="{F6FCD984-E688-49CA-BC0A-A204BC53B401}" srcOrd="1" destOrd="0" parTransId="{BA56F71B-48AD-4A4C-90B2-6EE41F83655D}" sibTransId="{409E4D79-F05C-41EF-B40D-D153F8B0E5AD}"/>
    <dgm:cxn modelId="{07ED5C91-80BF-4DFA-89EF-0A1B31A27937}" type="presOf" srcId="{33D49BA2-0F84-4232-9D54-68BC390FCCAF}" destId="{0FF84254-F5C2-4A86-A179-634E4A18C8FD}" srcOrd="0" destOrd="0" presId="urn:microsoft.com/office/officeart/2005/8/layout/vList5"/>
    <dgm:cxn modelId="{C5D3D9B0-BC6D-4A5D-AE4D-41DDC023EE93}" srcId="{F6FCD984-E688-49CA-BC0A-A204BC53B401}" destId="{866A034A-187D-4621-9491-E6321C9CE31F}" srcOrd="0" destOrd="0" parTransId="{B842FD39-8CDA-4BA9-8C48-2C3918627185}" sibTransId="{B38BE399-EF34-41CA-A46E-04992A70EC8F}"/>
    <dgm:cxn modelId="{EA3CC3BC-F363-4CBF-8498-12A5E6AE7299}" type="presParOf" srcId="{D4AFC70D-B190-4F3A-8AC0-CD19A76EAECB}" destId="{834AB273-A6A1-4D6A-9183-DDA20A79D781}" srcOrd="0" destOrd="0" presId="urn:microsoft.com/office/officeart/2005/8/layout/vList5"/>
    <dgm:cxn modelId="{73B8523C-0694-4B7F-9F46-C03D59860D58}" type="presParOf" srcId="{834AB273-A6A1-4D6A-9183-DDA20A79D781}" destId="{D6E26144-EEFC-4B57-B040-4A443430BD9D}" srcOrd="0" destOrd="0" presId="urn:microsoft.com/office/officeart/2005/8/layout/vList5"/>
    <dgm:cxn modelId="{F39BB6F2-2C3E-4D13-BDA4-511D5C70F91D}" type="presParOf" srcId="{834AB273-A6A1-4D6A-9183-DDA20A79D781}" destId="{0FF84254-F5C2-4A86-A179-634E4A18C8FD}" srcOrd="1" destOrd="0" presId="urn:microsoft.com/office/officeart/2005/8/layout/vList5"/>
    <dgm:cxn modelId="{FA018025-5B07-4682-9275-00A677FED734}" type="presParOf" srcId="{D4AFC70D-B190-4F3A-8AC0-CD19A76EAECB}" destId="{0FC4CA2A-3076-4F9E-B5CB-D072CF9BA189}" srcOrd="1" destOrd="0" presId="urn:microsoft.com/office/officeart/2005/8/layout/vList5"/>
    <dgm:cxn modelId="{7F4FF2EC-E85D-4EBB-B350-17D6474A4D4B}" type="presParOf" srcId="{D4AFC70D-B190-4F3A-8AC0-CD19A76EAECB}" destId="{5B6818CB-FD70-46B7-BA2A-C30740CD5BD0}" srcOrd="2" destOrd="0" presId="urn:microsoft.com/office/officeart/2005/8/layout/vList5"/>
    <dgm:cxn modelId="{E47C59B2-A28B-47F4-B372-143592C419EB}" type="presParOf" srcId="{5B6818CB-FD70-46B7-BA2A-C30740CD5BD0}" destId="{0D8063F5-EA5B-4F8D-BC3A-42FC05F07F3A}" srcOrd="0" destOrd="0" presId="urn:microsoft.com/office/officeart/2005/8/layout/vList5"/>
    <dgm:cxn modelId="{BB3B64AD-207B-4858-8342-ABE5A994FE88}" type="presParOf" srcId="{5B6818CB-FD70-46B7-BA2A-C30740CD5BD0}" destId="{34A0CAC0-0362-4C2E-AFD8-E4CDA9E0246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#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6D0A5-21D8-4DC5-A66D-92517194BA59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3DA22-31A9-44E9-A9EA-7B1BCF576E8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948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1200" dirty="0" err="1" smtClean="0">
                <a:latin typeface="Calibri"/>
                <a:ea typeface="Tahoma" pitchFamily="34" charset="0"/>
                <a:cs typeface="Tahoma" pitchFamily="34" charset="0"/>
              </a:rPr>
              <a:t>̰</a:t>
            </a:r>
            <a:r>
              <a:rPr lang="el-GR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ευερέθιστο</a:t>
            </a:r>
            <a:r>
              <a:rPr lang="el-GR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έντερο, κατάχρηση καθαρτικών, μερική απόφραξη του εντέρου,  </a:t>
            </a:r>
            <a:r>
              <a:rPr lang="el-GR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ορθοσιγμοειδικά</a:t>
            </a:r>
            <a:r>
              <a:rPr lang="el-GR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αποστήματα,  κακοήθης αναιμία,  σακχαρώδης διαβήτης,  σκληρόδερμα, σύνδρομο καρκινοειδούς</a:t>
            </a:r>
            <a:r>
              <a:rPr lang="el-GR" sz="1200" dirty="0" smtClean="0"/>
              <a:t>,</a:t>
            </a:r>
            <a:r>
              <a:rPr lang="el-GR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κοιλιοκάκη</a:t>
            </a:r>
            <a:r>
              <a:rPr lang="el-GR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κ.α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5341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Συνήθως </a:t>
            </a:r>
            <a:r>
              <a:rPr lang="el-GR" dirty="0" err="1" smtClean="0">
                <a:solidFill>
                  <a:srgbClr val="FF0000"/>
                </a:solidFill>
              </a:rPr>
              <a:t>αυτοπεριοριζόμενη</a:t>
            </a:r>
            <a:r>
              <a:rPr lang="el-GR" dirty="0" smtClean="0">
                <a:solidFill>
                  <a:srgbClr val="FF0000"/>
                </a:solidFill>
              </a:rPr>
              <a:t> νόσος, δεν χρήζει θεραπείας ΦΛΕΓΜΟΝΩΔΗ ΝΟΣΟ ΕΝΤΕΡΟΥ </a:t>
            </a:r>
            <a:r>
              <a:rPr lang="en-US" dirty="0" smtClean="0"/>
              <a:t>food</a:t>
            </a:r>
            <a:r>
              <a:rPr lang="el-GR" baseline="0" dirty="0" smtClean="0"/>
              <a:t> </a:t>
            </a:r>
            <a:r>
              <a:rPr lang="en-US" dirty="0" smtClean="0"/>
              <a:t>handlers, those confined to a nursing home, and</a:t>
            </a:r>
          </a:p>
          <a:p>
            <a:r>
              <a:rPr lang="en-US" dirty="0" smtClean="0"/>
              <a:t>those who work in a day-care center.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Πρόσφατη νοσηλεία, πρόσφατη λήψη αντιβιοτικών</a:t>
            </a:r>
            <a:r>
              <a:rPr lang="en-US" dirty="0" smtClean="0"/>
              <a:t> 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192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those who</a:t>
            </a:r>
            <a:r>
              <a:rPr lang="el-G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fewer than 50 CD4+ lymphocytes per cubic</a:t>
            </a:r>
            <a:r>
              <a:rPr lang="el-G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millimeter, stool studies for</a:t>
            </a:r>
            <a:r>
              <a:rPr lang="el-G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cryptosporidium,</a:t>
            </a:r>
            <a:r>
              <a:rPr lang="el-G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microsporidia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l-G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cyclospora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isospora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blood cultures or biopsies for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Mycobacterium 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avium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complex and cytomegalovirus should be considered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446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culture for which is enhanced by cold enrichment.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9763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warning that we are likely to see super-pathogens containing multiple </a:t>
            </a:r>
            <a:r>
              <a:rPr lang="en-US" sz="12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diarrheagenic</a:t>
            </a:r>
            <a:r>
              <a:rPr lang="en-US" sz="12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E. coli virulence factors with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7328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antibiotics, proton-pump inhibitors, and </a:t>
            </a:r>
            <a:r>
              <a:rPr lang="en-US" dirty="0" err="1" smtClean="0"/>
              <a:t>antimotility</a:t>
            </a:r>
            <a:r>
              <a:rPr lang="en-US" dirty="0" smtClean="0"/>
              <a:t> drugs</a:t>
            </a:r>
            <a:r>
              <a:rPr lang="el-GR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renal failure in childhood</a:t>
            </a:r>
            <a:r>
              <a:rPr lang="el-GR" dirty="0" smtClean="0">
                <a:solidFill>
                  <a:srgbClr val="FF0000"/>
                </a:solidFill>
              </a:rPr>
              <a:t>, </a:t>
            </a:r>
            <a:r>
              <a:rPr lang="en-US" dirty="0" smtClean="0"/>
              <a:t>the non-O157 strains are usually </a:t>
            </a:r>
            <a:r>
              <a:rPr lang="en-US" dirty="0" err="1" smtClean="0"/>
              <a:t>sorbitol</a:t>
            </a:r>
            <a:r>
              <a:rPr lang="en-US" dirty="0" smtClean="0"/>
              <a:t>-fermenting,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classified by clinical syndrome they produce </a:t>
            </a:r>
            <a:r>
              <a:rPr lang="en-US" dirty="0" smtClean="0"/>
              <a:t>biological assays (bioassays) that demonstrate strain virulence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0168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HUS </a:t>
            </a:r>
            <a:r>
              <a:rPr lang="el-GR" dirty="0" smtClean="0"/>
              <a:t>10% </a:t>
            </a:r>
            <a:r>
              <a:rPr lang="el-GR" dirty="0" err="1" smtClean="0"/>
              <a:t>κολίτις</a:t>
            </a:r>
            <a:r>
              <a:rPr lang="el-GR" baseline="0" dirty="0" smtClean="0"/>
              <a:t> παιδιά, &lt;10% ηλικιωμένοι, 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Vascular endothelial cells are a primary target for </a:t>
            </a:r>
            <a:r>
              <a:rPr lang="en-A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Stx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Hence production of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sufficient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Stx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results in damage to the blood vessels in the colon and subsequent 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bloody </a:t>
            </a:r>
            <a:r>
              <a:rPr lang="en-A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diarrho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36319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commercially available kits are based on detection of the VP6 antigen of group A rotaviruses so this is the only rotavirus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serogroup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is detected.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20278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Οι υπόλοιποι ιοί και ειδικά οι </a:t>
            </a:r>
            <a:r>
              <a:rPr lang="el-G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caliciviruses</a:t>
            </a:r>
            <a:r>
              <a:rPr lang="el-G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πολλαπλασιάζονται σε μικρές ποσότητες και με την ΗΜ είναι πολύ δύσκολος ο εντοπισμός τους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09770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1200" dirty="0" smtClean="0">
                <a:latin typeface="Comic Sans MS" pitchFamily="66" charset="0"/>
              </a:rPr>
              <a:t>εργαστηριακή διάγνωση και την επιδημιολογική επιτήρηση των ιογενών </a:t>
            </a:r>
            <a:r>
              <a:rPr lang="el-GR" sz="1200" dirty="0" err="1" smtClean="0">
                <a:latin typeface="Comic Sans MS" pitchFamily="66" charset="0"/>
              </a:rPr>
              <a:t>γαστρεντεριτίδων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8310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 smtClean="0">
                <a:latin typeface="Comic Sans MS" pitchFamily="66" charset="0"/>
              </a:rPr>
              <a:t>Οι περισσότεροι από τους ιούς που προκαλούν γαστρεντερίτιδα δεν αναπτύσσονται σε </a:t>
            </a:r>
            <a:r>
              <a:rPr lang="el-GR" sz="1200" dirty="0" err="1" smtClean="0">
                <a:latin typeface="Comic Sans MS" pitchFamily="66" charset="0"/>
              </a:rPr>
              <a:t>κυτταροκαλλιέργειες</a:t>
            </a:r>
            <a:r>
              <a:rPr lang="el-GR" sz="1200" dirty="0" smtClean="0">
                <a:latin typeface="Comic Sans MS" pitchFamily="66" charset="0"/>
              </a:rPr>
              <a:t>, Η διάκρισή τους με ηλεκτρονικό μικροσκόπιο (ΗΜ) είναι πολύ εύκολη λόγω της διαφορετικής τους μορφολογίας</a:t>
            </a:r>
            <a:r>
              <a:rPr lang="en-US" sz="1200" dirty="0" smtClean="0">
                <a:latin typeface="Comic Sans MS" pitchFamily="66" charset="0"/>
              </a:rPr>
              <a:t>, </a:t>
            </a:r>
            <a:r>
              <a:rPr lang="el-GR" sz="1200" dirty="0" smtClean="0">
                <a:latin typeface="Comic Sans MS" pitchFamily="66" charset="0"/>
              </a:rPr>
              <a:t>η ευαισθησία της μεθόδου είναι πολύ χαμηλή</a:t>
            </a:r>
            <a:r>
              <a:rPr lang="en-US" sz="1200" dirty="0" smtClean="0">
                <a:latin typeface="Comic Sans MS" pitchFamily="66" charset="0"/>
              </a:rPr>
              <a:t>. EIA </a:t>
            </a:r>
            <a:r>
              <a:rPr lang="el-GR" sz="1200" dirty="0" smtClean="0">
                <a:latin typeface="Comic Sans MS" pitchFamily="66" charset="0"/>
              </a:rPr>
              <a:t>χαμηλή</a:t>
            </a:r>
            <a:r>
              <a:rPr lang="el-GR" sz="1200" baseline="0" dirty="0" smtClean="0">
                <a:latin typeface="Comic Sans MS" pitchFamily="66" charset="0"/>
              </a:rPr>
              <a:t> ευαισθησία στους </a:t>
            </a:r>
            <a:r>
              <a:rPr lang="en-US" sz="1200" baseline="0" dirty="0" err="1" smtClean="0">
                <a:latin typeface="Comic Sans MS" pitchFamily="66" charset="0"/>
              </a:rPr>
              <a:t>noro</a:t>
            </a:r>
            <a:endParaRPr lang="el-GR" sz="1200" dirty="0" smtClean="0">
              <a:latin typeface="Comic Sans MS" pitchFamily="66" charset="0"/>
            </a:endParaRPr>
          </a:p>
          <a:p>
            <a:endParaRPr lang="el-GR" sz="1200" dirty="0" smtClean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2491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candida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62390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recreational water</a:t>
            </a:r>
            <a:r>
              <a:rPr lang="el-GR" dirty="0" smtClean="0"/>
              <a:t>, </a:t>
            </a:r>
            <a:r>
              <a:rPr lang="en-US" dirty="0" smtClean="0"/>
              <a:t>The </a:t>
            </a:r>
            <a:r>
              <a:rPr lang="en-US" dirty="0" err="1" smtClean="0"/>
              <a:t>oocysts</a:t>
            </a:r>
            <a:r>
              <a:rPr lang="en-US" dirty="0" smtClean="0"/>
              <a:t> are resistant to chlorine at concentrations normally used for treating drinking water</a:t>
            </a:r>
            <a:endParaRPr lang="el-GR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9710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βρέφη, άτομα άνω των 65</a:t>
            </a:r>
            <a:r>
              <a:rPr lang="el-GR" baseline="0" dirty="0" smtClean="0"/>
              <a:t> </a:t>
            </a:r>
            <a:r>
              <a:rPr lang="el-GR" dirty="0" smtClean="0"/>
              <a:t>ετών, ασθενείς με </a:t>
            </a:r>
            <a:r>
              <a:rPr lang="el-GR" dirty="0" err="1" smtClean="0"/>
              <a:t>λεμφοϋπερπλαστική</a:t>
            </a:r>
            <a:r>
              <a:rPr lang="el-GR" dirty="0" smtClean="0"/>
              <a:t> νόσο, </a:t>
            </a:r>
            <a:r>
              <a:rPr lang="el-GR" dirty="0" err="1" smtClean="0"/>
              <a:t>αιμοσφαιρινοπάθεια</a:t>
            </a:r>
            <a:r>
              <a:rPr lang="el-GR" dirty="0" smtClean="0"/>
              <a:t>, καρκίνο, AIDS, ασθενείς μεταμοσχευμένοι, ασθενείς που φέρουν αγγειακά</a:t>
            </a:r>
            <a:r>
              <a:rPr lang="en-US" baseline="0" dirty="0" smtClean="0"/>
              <a:t> </a:t>
            </a:r>
            <a:r>
              <a:rPr lang="el-GR" dirty="0" smtClean="0"/>
              <a:t>μοσχεύματα ή έχουν υποστεί </a:t>
            </a:r>
            <a:r>
              <a:rPr lang="el-GR" dirty="0" err="1" smtClean="0"/>
              <a:t>αρθροπλαστική</a:t>
            </a:r>
            <a:r>
              <a:rPr lang="el-GR" dirty="0" smtClean="0"/>
              <a:t>, ασθενείς με </a:t>
            </a:r>
            <a:r>
              <a:rPr lang="el-GR" dirty="0" err="1" smtClean="0"/>
              <a:t>βαλβιδοπάθεια</a:t>
            </a:r>
            <a:r>
              <a:rPr lang="el-GR" dirty="0" smtClean="0"/>
              <a:t>, εκφυλιστική αρθροπάθεια και οι</a:t>
            </a:r>
            <a:r>
              <a:rPr lang="el-GR" baseline="0" dirty="0" smtClean="0"/>
              <a:t> </a:t>
            </a:r>
            <a:r>
              <a:rPr lang="el-GR" dirty="0" smtClean="0"/>
              <a:t>υποβαλλόμενοι σε θεραπεία με</a:t>
            </a:r>
            <a:r>
              <a:rPr lang="el-GR" baseline="0" dirty="0" smtClean="0"/>
              <a:t> </a:t>
            </a:r>
            <a:r>
              <a:rPr lang="el-GR" dirty="0" smtClean="0"/>
              <a:t>κορτικοειδή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32122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 smtClean="0"/>
              <a:t>μεγαλύτερη απελευθέρωση τοξινών από τα </a:t>
            </a:r>
            <a:r>
              <a:rPr lang="el-GR" dirty="0" err="1" smtClean="0"/>
              <a:t>θνήσκοντα</a:t>
            </a:r>
            <a:r>
              <a:rPr lang="el-GR" dirty="0" smtClean="0"/>
              <a:t> κολοβακτηρίδια και, επομένως, σε υψηλότερη συχνότητα HUS</a:t>
            </a:r>
            <a:r>
              <a:rPr lang="en-US" dirty="0" smtClean="0"/>
              <a:t>plasma exchange, and</a:t>
            </a:r>
            <a:r>
              <a:rPr lang="el-GR" dirty="0" smtClean="0"/>
              <a:t> </a:t>
            </a:r>
            <a:r>
              <a:rPr lang="en-US" dirty="0" smtClean="0"/>
              <a:t>therapy with anti-complement humanized monoclonal</a:t>
            </a:r>
            <a:r>
              <a:rPr lang="el-GR" dirty="0" smtClean="0"/>
              <a:t> </a:t>
            </a:r>
            <a:r>
              <a:rPr lang="en-US" dirty="0" smtClean="0"/>
              <a:t>antibody, </a:t>
            </a:r>
            <a:r>
              <a:rPr lang="en-US" dirty="0" err="1" smtClean="0"/>
              <a:t>eculizumab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29273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after several years of an increasing trend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82387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Επαγρύπνηση και αυξημένη δήλωση κρουσμάτων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3482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9544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σύγχρονη ταξινόμηση τοποθετεί τους </a:t>
            </a:r>
            <a:r>
              <a:rPr lang="el-G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noroviruses</a:t>
            </a:r>
            <a:r>
              <a:rPr lang="el-G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μαζί με τους </a:t>
            </a:r>
            <a:r>
              <a:rPr lang="el-G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sapoviruses</a:t>
            </a:r>
            <a:r>
              <a:rPr lang="el-G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στην οικογένεια των </a:t>
            </a:r>
            <a:r>
              <a:rPr lang="el-G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calicivirus</a:t>
            </a:r>
            <a:r>
              <a:rPr lang="el-G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Οι </a:t>
            </a:r>
            <a:r>
              <a:rPr lang="el-G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noroviruses</a:t>
            </a:r>
            <a:r>
              <a:rPr lang="el-G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προσβάλλουν κυρίως ενήλικες, ενώ οι </a:t>
            </a:r>
            <a:r>
              <a:rPr lang="el-G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sapoviruses</a:t>
            </a:r>
            <a:r>
              <a:rPr lang="el-G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προσβάλλουν κυρίως παιδιά. Η ικανότητα επιβίωσης του ιού στις διάφορες επιφάνειες ως και 3 βδομάδες, όπως και η πολύ χαμηλή μολυσματική δόση του ιού (10-100 </a:t>
            </a:r>
            <a:r>
              <a:rPr lang="el-G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ιϊκά</a:t>
            </a:r>
            <a:r>
              <a:rPr lang="el-G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σωματίδια), συμβάλλουν πολλές φορές στην επέκταση και διατήρηση επιδημιών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3268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Υψηλή λοιμογόνος δύναμη, χαμηλή μολυσματική δόση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7833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1100" dirty="0" smtClean="0"/>
              <a:t>διεισδύουν στο βλεννογόνο του εντέρου, όπου πολλαπλασιάζονται και προκαλούν έντονη φλεγμονή με οίδημα και δημιουργία μικρών ελκών ώστε τα κόπρανα του ασθενούς να περιέχουν πυώδη </a:t>
            </a:r>
            <a:r>
              <a:rPr lang="el-GR" sz="1100" dirty="0" err="1" smtClean="0"/>
              <a:t>βλέννη</a:t>
            </a:r>
            <a:r>
              <a:rPr lang="el-GR" sz="1100" dirty="0" smtClean="0"/>
              <a:t> και αίμα. </a:t>
            </a:r>
            <a:endParaRPr lang="el-GR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080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Αύξηση </a:t>
            </a:r>
            <a:r>
              <a:rPr lang="el-GR" dirty="0" err="1" smtClean="0"/>
              <a:t>παρισταλτισμού</a:t>
            </a:r>
            <a:r>
              <a:rPr lang="el-GR" dirty="0" smtClean="0"/>
              <a:t>, έμετος</a:t>
            </a:r>
            <a:r>
              <a:rPr lang="en-US" dirty="0" smtClean="0"/>
              <a:t>/ </a:t>
            </a:r>
            <a:r>
              <a:rPr lang="el-GR" dirty="0" smtClean="0"/>
              <a:t>θερμοανθεκτική</a:t>
            </a:r>
            <a:r>
              <a:rPr lang="el-GR" baseline="0" dirty="0" smtClean="0"/>
              <a:t> (έμετοι)_</a:t>
            </a:r>
            <a:r>
              <a:rPr lang="el-GR" baseline="0" dirty="0" err="1" smtClean="0"/>
              <a:t>θερμοευαίσθητη</a:t>
            </a:r>
            <a:r>
              <a:rPr lang="el-GR" baseline="0" dirty="0" smtClean="0"/>
              <a:t>(διάρροιες)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8370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Όχι</a:t>
            </a:r>
            <a:r>
              <a:rPr lang="el-GR" baseline="0" dirty="0" smtClean="0"/>
              <a:t> </a:t>
            </a:r>
            <a:r>
              <a:rPr lang="el-GR" baseline="0" smtClean="0"/>
              <a:t>διηθητικα</a:t>
            </a:r>
            <a:r>
              <a:rPr lang="el-GR" smtClean="0"/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Bacteremia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Salmonella,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Campylobacter fetus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0244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 smtClean="0"/>
              <a:t>Δείκτης εντερικής φλεγμονής μη ειδικός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61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CYCLOSERINE  FRUCTOSE AGAR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3DA22-31A9-44E9-A9EA-7B1BCF576E81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929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8/3/2019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l-GR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ΟΞΕΙΑ ΛΟΙΜΩΔΗΣ ΔΙΑΡΡΟΙΑ</a:t>
            </a:r>
            <a:endParaRPr lang="el-GR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467600" cy="4525963"/>
          </a:xfrm>
        </p:spPr>
        <p:txBody>
          <a:bodyPr/>
          <a:lstStyle/>
          <a:p>
            <a:pPr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l-GR" sz="3200" b="1" i="1" dirty="0" smtClean="0">
                <a:latin typeface="Comic Sans MS" pitchFamily="66" charset="0"/>
              </a:rPr>
              <a:t>Δαμαλά Μαρία </a:t>
            </a:r>
            <a:endParaRPr lang="en-US" sz="3200" b="1" i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l-GR" sz="2400" dirty="0" smtClean="0">
                <a:latin typeface="Comic Sans MS" pitchFamily="66" charset="0"/>
              </a:rPr>
              <a:t>Βιοπαθολόγος</a:t>
            </a:r>
          </a:p>
          <a:p>
            <a:pPr algn="ctr">
              <a:buNone/>
            </a:pPr>
            <a:r>
              <a:rPr lang="el-GR" sz="2400" dirty="0" smtClean="0">
                <a:latin typeface="Comic Sans MS" pitchFamily="66" charset="0"/>
              </a:rPr>
              <a:t>Επιμελήτρια Β ′ </a:t>
            </a:r>
          </a:p>
          <a:p>
            <a:pPr algn="ctr">
              <a:buNone/>
            </a:pPr>
            <a:r>
              <a:rPr lang="el-GR" sz="2400" dirty="0" smtClean="0">
                <a:latin typeface="Comic Sans MS" pitchFamily="66" charset="0"/>
              </a:rPr>
              <a:t>Μικροβιολογικό Τμήμα  ΓΝΑ «Αλεξάνδρα»</a:t>
            </a:r>
            <a:endParaRPr lang="el-GR" sz="3000" dirty="0" smtClean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0112" y="5877272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i="1" dirty="0" smtClean="0">
                <a:solidFill>
                  <a:srgbClr val="FFFF00"/>
                </a:solidFill>
                <a:latin typeface="Comic Sans MS" pitchFamily="66" charset="0"/>
              </a:rPr>
              <a:t>7</a:t>
            </a:r>
            <a:r>
              <a:rPr lang="el-GR" b="1" i="1" baseline="30000" dirty="0" smtClean="0">
                <a:solidFill>
                  <a:srgbClr val="FFFF00"/>
                </a:solidFill>
                <a:latin typeface="Comic Sans MS" pitchFamily="66" charset="0"/>
              </a:rPr>
              <a:t>ο</a:t>
            </a:r>
            <a:r>
              <a:rPr lang="el-GR" b="1" i="1" dirty="0" smtClean="0">
                <a:solidFill>
                  <a:srgbClr val="FFFF00"/>
                </a:solidFill>
                <a:latin typeface="Comic Sans MS" pitchFamily="66" charset="0"/>
              </a:rPr>
              <a:t> ΠΑΝΕΛΛΗΝΙΟ ΣΥΝΕΔΡΙΟ ΚΛΙΝΙΚΗΣ ΜΙΚΡΟΒΙΟΛΟΓΙΑΣ</a:t>
            </a:r>
            <a:endParaRPr lang="el-GR" b="1" i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7467600" cy="836712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ΜΕΤΑΔΟΣΗ</a:t>
            </a:r>
            <a:endParaRPr lang="el-G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686800" cy="396044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Με κατανάλωση μολυσμένου </a:t>
            </a:r>
            <a:r>
              <a:rPr lang="el-GR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τροφίμου</a:t>
            </a:r>
            <a:r>
              <a:rPr lang="el-GR" dirty="0" smtClean="0">
                <a:solidFill>
                  <a:srgbClr val="FFC0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ή </a:t>
            </a:r>
            <a:r>
              <a:rPr lang="el-GR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νερού</a:t>
            </a:r>
            <a:endParaRPr lang="en-US" dirty="0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Ζώα σε άνθρωπο (</a:t>
            </a:r>
            <a:r>
              <a:rPr lang="el-GR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Salmonella</a:t>
            </a:r>
            <a:r>
              <a:rPr lang="el-GR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</a:t>
            </a:r>
            <a:r>
              <a:rPr lang="en-US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i="1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Campylobacter</a:t>
            </a:r>
            <a:r>
              <a:rPr lang="el-GR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7" name="Oval 6"/>
          <p:cNvSpPr/>
          <p:nvPr/>
        </p:nvSpPr>
        <p:spPr>
          <a:xfrm>
            <a:off x="323528" y="836712"/>
            <a:ext cx="8568952" cy="1418456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Ο συνήθης τρόπος μετάδοσης είναι η</a:t>
            </a: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εντεροστοματική οδός</a:t>
            </a:r>
            <a:endParaRPr lang="el-GR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47864" y="4337720"/>
            <a:ext cx="5796136" cy="2043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l-GR" sz="2400" dirty="0" smtClean="0">
                <a:latin typeface="Comic Sans MS" pitchFamily="66" charset="0"/>
              </a:rPr>
              <a:t> </a:t>
            </a:r>
            <a:r>
              <a:rPr lang="el-GR" sz="2200" dirty="0" smtClean="0">
                <a:latin typeface="Comic Sans MS" pitchFamily="66" charset="0"/>
              </a:rPr>
              <a:t>Από άτομο σε άτομο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latin typeface="Comic Sans MS" pitchFamily="66" charset="0"/>
              </a:rPr>
              <a:t> Μέσω σταγονιδίων που απελευθερώνονται   </a:t>
            </a:r>
          </a:p>
          <a:p>
            <a:r>
              <a:rPr lang="el-GR" sz="2200" dirty="0" smtClean="0">
                <a:latin typeface="Comic Sans MS" pitchFamily="66" charset="0"/>
              </a:rPr>
              <a:t>  κατά τον έμετο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latin typeface="Comic Sans MS" pitchFamily="66" charset="0"/>
              </a:rPr>
              <a:t> Μέσω επαφής με μολυσμένες επιφάνειες </a:t>
            </a:r>
            <a:endParaRPr lang="el-GR" sz="2200" dirty="0">
              <a:latin typeface="Comic Sans MS" pitchFamily="66" charset="0"/>
            </a:endParaRPr>
          </a:p>
        </p:txBody>
      </p:sp>
      <p:sp>
        <p:nvSpPr>
          <p:cNvPr id="9" name="Right Arrow Callout 8"/>
          <p:cNvSpPr/>
          <p:nvPr/>
        </p:nvSpPr>
        <p:spPr>
          <a:xfrm>
            <a:off x="107504" y="4221088"/>
            <a:ext cx="3168352" cy="2304256"/>
          </a:xfrm>
          <a:prstGeom prst="rightArrowCallou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i="1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Shigella</a:t>
            </a:r>
            <a:r>
              <a:rPr lang="en-US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Noroviruses</a:t>
            </a:r>
            <a:r>
              <a:rPr lang="en-US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STEC</a:t>
            </a:r>
            <a:r>
              <a:rPr lang="en-US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Rotaviruses </a:t>
            </a:r>
            <a:r>
              <a:rPr lang="en-US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Giardia</a:t>
            </a:r>
            <a:r>
              <a:rPr lang="en-US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Cryptosporidium</a:t>
            </a:r>
            <a:r>
              <a:rPr lang="en-US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92696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ΠΑΘΟΓΟΝΟΙ</a:t>
            </a:r>
            <a:r>
              <a:rPr lang="en-US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ΜΗΧΑΝΙΣΜΟΙ</a:t>
            </a:r>
            <a:endParaRPr lang="el-GR" sz="2400" b="1" dirty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889248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3200" dirty="0" smtClean="0">
                <a:latin typeface="Comic Sans MS" pitchFamily="66" charset="0"/>
              </a:rPr>
              <a:t>	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Τα βακτήρια, οι ιοί και τα παράσιτα που προκαλούν διάρροια δρουν στον βλεννογόνο του λεπτού ή του </a:t>
            </a:r>
            <a:r>
              <a:rPr lang="el-GR" sz="24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παχέος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εντέρου ή και των δύο</a:t>
            </a:r>
          </a:p>
          <a:p>
            <a:pPr>
              <a:buClr>
                <a:srgbClr val="FFFF00"/>
              </a:buClr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Προσκόλληση</a:t>
            </a:r>
            <a:r>
              <a:rPr lang="el-GR" sz="2400" b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</a:t>
            </a:r>
            <a:r>
              <a:rPr lang="el-GR" sz="24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πολ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/</a:t>
            </a:r>
            <a:r>
              <a:rPr lang="el-GR" sz="24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σμός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χωρίς τοπική φλεγμονή 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              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4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V. cholerae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EPEC)</a:t>
            </a:r>
            <a:endParaRPr lang="el-GR" sz="2400" dirty="0" smtClean="0">
              <a:solidFill>
                <a:srgbClr val="FF00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FF00"/>
              </a:buClr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Διείσδυση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στα κύτταρα εντερικού βλεννογόνου </a:t>
            </a:r>
            <a:r>
              <a:rPr lang="el-GR" sz="2400" b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→ 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δυσεντεροειδές σύνδρομο → αιμορραγική διάρροια, βλέννη, λευκοκύτταρα (</a:t>
            </a:r>
            <a:r>
              <a:rPr lang="en-US" sz="2400" i="1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Shiggela</a:t>
            </a:r>
            <a:r>
              <a:rPr lang="en-US" sz="24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Salmonella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Campylobacter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i="1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Yersinia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EIEC, </a:t>
            </a:r>
            <a:r>
              <a:rPr lang="en-US" sz="24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E.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histolytica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CMV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)</a:t>
            </a:r>
            <a:endParaRPr lang="en-US" sz="2400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FF00"/>
              </a:buClr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Παραγωγή τοξινών</a:t>
            </a:r>
            <a:r>
              <a:rPr lang="el-G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</a:rPr>
              <a:t>ΤΟΞΙΝΕΣ</a:t>
            </a:r>
            <a:endParaRPr lang="el-GR" sz="2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328592"/>
          </a:xfrm>
        </p:spPr>
        <p:txBody>
          <a:bodyPr>
            <a:noAutofit/>
          </a:bodyPr>
          <a:lstStyle/>
          <a:p>
            <a:pPr marL="962406" lvl="1" indent="-514350">
              <a:spcBef>
                <a:spcPts val="0"/>
              </a:spcBef>
              <a:buClr>
                <a:srgbClr val="FFFF00"/>
              </a:buClr>
              <a:buFont typeface="+mj-lt"/>
              <a:buAutoNum type="arabicPeriod"/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Εντεροτοξίνες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: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διαταράσσουν λειτουργία έκκρισης-απορρόφησης  κυττάρων εντερικού βλεννογόνου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endParaRPr lang="el-GR" sz="2400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1245870" lvl="2" indent="-514350">
              <a:spcBef>
                <a:spcPts val="0"/>
              </a:spcBef>
              <a:buClr>
                <a:srgbClr val="FFFF00"/>
              </a:buCl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Cholera toxin</a:t>
            </a:r>
            <a:r>
              <a:rPr lang="el-GR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(</a:t>
            </a:r>
            <a:r>
              <a:rPr lang="en-US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Vibrio cholerae</a:t>
            </a:r>
            <a:r>
              <a:rPr lang="en-US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)</a:t>
            </a:r>
            <a:endParaRPr lang="el-GR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1245870" lvl="2" indent="-514350">
              <a:spcBef>
                <a:spcPts val="0"/>
              </a:spcBef>
              <a:buClr>
                <a:srgbClr val="FFFF00"/>
              </a:buClr>
              <a:buFont typeface="Arial" pitchFamily="34" charset="0"/>
              <a:buChar char="•"/>
            </a:pPr>
            <a:r>
              <a:rPr lang="el-GR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Θερμοευαίσθητη </a:t>
            </a:r>
            <a:r>
              <a:rPr lang="en-US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LT</a:t>
            </a:r>
            <a:r>
              <a:rPr lang="el-GR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θερμοανθεκτική </a:t>
            </a:r>
            <a:r>
              <a:rPr lang="en-US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ST (ETEC)</a:t>
            </a:r>
            <a:endParaRPr lang="el-GR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1245870" lvl="2" indent="-514350">
              <a:spcBef>
                <a:spcPts val="0"/>
              </a:spcBef>
              <a:buClr>
                <a:srgbClr val="FFFF00"/>
              </a:buClr>
              <a:buFont typeface="Arial" pitchFamily="34" charset="0"/>
              <a:buChar char="•"/>
            </a:pPr>
            <a:r>
              <a:rPr lang="el-GR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Τοξίνη</a:t>
            </a:r>
            <a:r>
              <a:rPr lang="en-US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A (C.</a:t>
            </a:r>
            <a:r>
              <a:rPr lang="el-GR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difficile</a:t>
            </a:r>
            <a:r>
              <a:rPr lang="en-US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)</a:t>
            </a:r>
            <a:endParaRPr lang="el-GR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1245870" lvl="2" indent="-514350">
              <a:spcBef>
                <a:spcPts val="0"/>
              </a:spcBef>
              <a:buClr>
                <a:srgbClr val="FFFF00"/>
              </a:buClr>
              <a:buFont typeface="Arial" pitchFamily="34" charset="0"/>
              <a:buChar char="•"/>
            </a:pPr>
            <a:r>
              <a:rPr lang="el-GR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Τοξίνη</a:t>
            </a:r>
            <a:r>
              <a:rPr lang="en-US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type A (C. </a:t>
            </a:r>
            <a:r>
              <a:rPr lang="en-US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perfringen</a:t>
            </a:r>
            <a:r>
              <a:rPr lang="en-US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s)</a:t>
            </a:r>
            <a:endParaRPr lang="el-GR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1245870" lvl="2" indent="-514350">
              <a:spcBef>
                <a:spcPts val="0"/>
              </a:spcBef>
              <a:buClr>
                <a:srgbClr val="FFFF00"/>
              </a:buClr>
              <a:buFont typeface="Arial" pitchFamily="34" charset="0"/>
              <a:buChar char="•"/>
            </a:pPr>
            <a:r>
              <a:rPr lang="el-GR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Τοξίνη </a:t>
            </a:r>
            <a:r>
              <a:rPr lang="en-US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B. cereus</a:t>
            </a:r>
          </a:p>
          <a:p>
            <a:pPr marL="962406" lvl="1" indent="-514350">
              <a:spcBef>
                <a:spcPts val="0"/>
              </a:spcBef>
              <a:buClr>
                <a:srgbClr val="FFFF00"/>
              </a:buClr>
              <a:buFont typeface="+mj-lt"/>
              <a:buAutoNum type="arabicPeriod"/>
            </a:pPr>
            <a:r>
              <a:rPr lang="el-GR" sz="2400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Κυτταροτοξίνες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: 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καταστροφή εντερικών κυττάρων → φλεγμονώδης απάντηση</a:t>
            </a:r>
          </a:p>
          <a:p>
            <a:pPr marL="1245870" lvl="2" indent="-514350">
              <a:spcBef>
                <a:spcPts val="0"/>
              </a:spcBef>
              <a:buClr>
                <a:srgbClr val="FFFF00"/>
              </a:buCl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Shiga toxin (S. </a:t>
            </a:r>
            <a:r>
              <a:rPr lang="en-US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dysenteriae</a:t>
            </a:r>
            <a:r>
              <a:rPr lang="en-US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)</a:t>
            </a:r>
            <a:endParaRPr lang="el-GR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1245870" lvl="2" indent="-514350">
              <a:spcBef>
                <a:spcPts val="0"/>
              </a:spcBef>
              <a:buClr>
                <a:srgbClr val="FFFF00"/>
              </a:buCl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Shiga like toxins -1,-2 (STEC) </a:t>
            </a:r>
            <a:endParaRPr lang="el-GR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1245870" lvl="2" indent="-514350">
              <a:spcBef>
                <a:spcPts val="0"/>
              </a:spcBef>
              <a:buClr>
                <a:srgbClr val="FFFF00"/>
              </a:buClr>
              <a:buFont typeface="Arial" pitchFamily="34" charset="0"/>
              <a:buChar char="•"/>
            </a:pPr>
            <a:r>
              <a:rPr lang="el-GR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Τοξίνη</a:t>
            </a:r>
            <a:r>
              <a:rPr lang="en-US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B (C. </a:t>
            </a:r>
            <a:r>
              <a:rPr lang="en-US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difficile)</a:t>
            </a:r>
            <a:endParaRPr lang="en-US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962406" lvl="1" indent="-514350">
              <a:spcBef>
                <a:spcPts val="0"/>
              </a:spcBef>
              <a:buClr>
                <a:srgbClr val="FFFF00"/>
              </a:buClr>
              <a:buFont typeface="+mj-lt"/>
              <a:buAutoNum type="arabicPeriod"/>
            </a:pPr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Νευροτοξίνες</a:t>
            </a:r>
            <a:r>
              <a:rPr lang="el-GR" sz="2400" dirty="0" smtClean="0">
                <a:solidFill>
                  <a:srgbClr val="FF00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: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προσχηματισμένες, δράση περιφερικό ΑΝΣ,  </a:t>
            </a:r>
            <a:r>
              <a:rPr lang="en-US" sz="24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Staph aureus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B. cereus</a:t>
            </a:r>
            <a:endParaRPr lang="el-GR" sz="2400" i="1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260648"/>
          <a:ext cx="8640958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023"/>
                <a:gridCol w="3237601"/>
                <a:gridCol w="3024334"/>
              </a:tblGrid>
              <a:tr h="627764">
                <a:tc>
                  <a:txBody>
                    <a:bodyPr/>
                    <a:lstStyle/>
                    <a:p>
                      <a:pPr algn="ctr"/>
                      <a:endParaRPr lang="el-GR" dirty="0">
                        <a:solidFill>
                          <a:srgbClr val="FFFF00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omic Sans MS" pitchFamily="66" charset="0"/>
                        </a:rPr>
                        <a:t>ΥΔΑΡΗΣ </a:t>
                      </a:r>
                    </a:p>
                    <a:p>
                      <a:pPr algn="ctr"/>
                      <a:r>
                        <a:rPr lang="el-GR" dirty="0" smtClean="0">
                          <a:latin typeface="Comic Sans MS" pitchFamily="66" charset="0"/>
                        </a:rPr>
                        <a:t>(ΜΗ ΦΛΕΓΜΟΝΩΔΗΣ) </a:t>
                      </a:r>
                      <a:endParaRPr lang="el-GR" dirty="0">
                        <a:solidFill>
                          <a:srgbClr val="FFFF00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omic Sans MS" pitchFamily="66" charset="0"/>
                        </a:rPr>
                        <a:t>ΦΛΕΓΜΟΝΩΔΗΣ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(</a:t>
                      </a:r>
                      <a:r>
                        <a:rPr lang="el-GR" dirty="0" smtClean="0">
                          <a:latin typeface="Comic Sans MS" pitchFamily="66" charset="0"/>
                        </a:rPr>
                        <a:t>ΔΥΣΕΝΤΕΡΙΑ</a:t>
                      </a:r>
                      <a:r>
                        <a:rPr lang="en-US" dirty="0" smtClean="0">
                          <a:latin typeface="Comic Sans MS" pitchFamily="66" charset="0"/>
                        </a:rPr>
                        <a:t>)</a:t>
                      </a:r>
                      <a:endParaRPr lang="el-GR" dirty="0">
                        <a:solidFill>
                          <a:srgbClr val="FFFF00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46387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latin typeface="Comic Sans MS" pitchFamily="66" charset="0"/>
                        </a:rPr>
                        <a:t>ΠΑΘΟΓΟΝΟΣ ΜΗΧΑΝΙΣΜΟΣ</a:t>
                      </a:r>
                      <a:endParaRPr lang="el-GR" sz="1800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>
                          <a:latin typeface="Comic Sans MS" pitchFamily="66" charset="0"/>
                        </a:rPr>
                        <a:t>Προσκόλληση</a:t>
                      </a:r>
                    </a:p>
                    <a:p>
                      <a:r>
                        <a:rPr lang="el-GR" sz="1800" dirty="0" smtClean="0">
                          <a:latin typeface="Comic Sans MS" pitchFamily="66" charset="0"/>
                        </a:rPr>
                        <a:t>Παραγωγή εντεροτοξινών</a:t>
                      </a:r>
                      <a:endParaRPr lang="el-GR" sz="1800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aseline="0" dirty="0" smtClean="0">
                          <a:latin typeface="Comic Sans MS" pitchFamily="66" charset="0"/>
                        </a:rPr>
                        <a:t>Διείσδυση εντερικό βλεννογόνο</a:t>
                      </a:r>
                      <a:endParaRPr lang="el-GR" sz="1800" dirty="0" smtClean="0">
                        <a:latin typeface="Comic Sans MS" pitchFamily="66" charset="0"/>
                      </a:endParaRPr>
                    </a:p>
                    <a:p>
                      <a:r>
                        <a:rPr lang="el-GR" sz="1800" dirty="0" smtClean="0">
                          <a:latin typeface="Comic Sans MS" pitchFamily="66" charset="0"/>
                        </a:rPr>
                        <a:t>Παραγωγή </a:t>
                      </a:r>
                      <a:r>
                        <a:rPr lang="el-GR" sz="1800" dirty="0" err="1" smtClean="0">
                          <a:latin typeface="Comic Sans MS" pitchFamily="66" charset="0"/>
                        </a:rPr>
                        <a:t>κυτταροτοξινών</a:t>
                      </a:r>
                      <a:endParaRPr lang="el-GR" sz="1800" baseline="0" dirty="0" smtClean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27764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latin typeface="Comic Sans MS" pitchFamily="66" charset="0"/>
                        </a:rPr>
                        <a:t>ΙΣΤΟΠΑΘΟΛΟΓΙΑ</a:t>
                      </a:r>
                      <a:endParaRPr lang="el-GR" sz="1800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>
                          <a:latin typeface="Comic Sans MS" pitchFamily="66" charset="0"/>
                        </a:rPr>
                        <a:t>Απουσία φλεγμονής</a:t>
                      </a:r>
                      <a:endParaRPr lang="el-GR" sz="1800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>
                          <a:latin typeface="Comic Sans MS" pitchFamily="66" charset="0"/>
                        </a:rPr>
                        <a:t>Καταστροφή</a:t>
                      </a:r>
                      <a:r>
                        <a:rPr lang="el-GR" sz="1800" baseline="0" dirty="0" smtClean="0">
                          <a:latin typeface="Comic Sans MS" pitchFamily="66" charset="0"/>
                        </a:rPr>
                        <a:t> κυττάρων βλεννογόνου</a:t>
                      </a:r>
                      <a:r>
                        <a:rPr lang="en-US" sz="18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l-GR" sz="1800" baseline="0" dirty="0" smtClean="0">
                          <a:latin typeface="Comic Sans MS" pitchFamily="66" charset="0"/>
                        </a:rPr>
                        <a:t>→</a:t>
                      </a:r>
                      <a:r>
                        <a:rPr lang="en-US" sz="18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l-GR" sz="1800" baseline="0" dirty="0" smtClean="0">
                          <a:latin typeface="Comic Sans MS" pitchFamily="66" charset="0"/>
                        </a:rPr>
                        <a:t>φλεγμονή</a:t>
                      </a:r>
                      <a:endParaRPr lang="el-GR" sz="1800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27764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latin typeface="Comic Sans MS" pitchFamily="66" charset="0"/>
                        </a:rPr>
                        <a:t>ΘΕΣΗ ΛΟΙΜΩΞΗΣ</a:t>
                      </a:r>
                      <a:endParaRPr lang="el-GR" sz="1800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>
                          <a:latin typeface="Comic Sans MS" pitchFamily="66" charset="0"/>
                        </a:rPr>
                        <a:t>Λεπτό έντερο,</a:t>
                      </a:r>
                      <a:r>
                        <a:rPr lang="el-GR" sz="18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l-GR" sz="1800" dirty="0" smtClean="0">
                          <a:latin typeface="Comic Sans MS" pitchFamily="66" charset="0"/>
                        </a:rPr>
                        <a:t>μικρόβια παραμένουν στον αυλό</a:t>
                      </a:r>
                      <a:endParaRPr lang="el-GR" sz="1800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>
                          <a:latin typeface="Comic Sans MS" pitchFamily="66" charset="0"/>
                        </a:rPr>
                        <a:t>Παχύ</a:t>
                      </a:r>
                      <a:r>
                        <a:rPr lang="el-GR" sz="1800" baseline="0" dirty="0" smtClean="0">
                          <a:latin typeface="Comic Sans MS" pitchFamily="66" charset="0"/>
                        </a:rPr>
                        <a:t> έντερο, </a:t>
                      </a:r>
                      <a:r>
                        <a:rPr lang="el-GR" sz="1800" dirty="0" smtClean="0">
                          <a:latin typeface="Comic Sans MS" pitchFamily="66" charset="0"/>
                        </a:rPr>
                        <a:t>μικρόβια διεισδύουν</a:t>
                      </a:r>
                      <a:r>
                        <a:rPr lang="el-GR" sz="1800" baseline="0" dirty="0" smtClean="0">
                          <a:latin typeface="Comic Sans MS" pitchFamily="66" charset="0"/>
                        </a:rPr>
                        <a:t> βλεννογόνο</a:t>
                      </a:r>
                      <a:endParaRPr lang="el-GR" sz="1800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27764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latin typeface="Comic Sans MS" pitchFamily="66" charset="0"/>
                        </a:rPr>
                        <a:t>ΚΕΝΩΣΕΙΣ</a:t>
                      </a:r>
                      <a:endParaRPr lang="el-GR" sz="1800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>
                          <a:latin typeface="Comic Sans MS" pitchFamily="66" charset="0"/>
                        </a:rPr>
                        <a:t>Μεγάλου</a:t>
                      </a:r>
                      <a:r>
                        <a:rPr lang="el-GR" sz="1800" baseline="0" dirty="0" smtClean="0">
                          <a:latin typeface="Comic Sans MS" pitchFamily="66" charset="0"/>
                        </a:rPr>
                        <a:t> όγκου</a:t>
                      </a:r>
                      <a:r>
                        <a:rPr lang="en-US" sz="1800" dirty="0" smtClean="0">
                          <a:latin typeface="Comic Sans MS" pitchFamily="66" charset="0"/>
                        </a:rPr>
                        <a:t>,</a:t>
                      </a:r>
                      <a:r>
                        <a:rPr lang="el-GR" sz="1800" baseline="0" dirty="0" smtClean="0">
                          <a:latin typeface="Comic Sans MS" pitchFamily="66" charset="0"/>
                        </a:rPr>
                        <a:t> υδαρείς</a:t>
                      </a:r>
                      <a:endParaRPr lang="el-GR" sz="1800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>
                          <a:latin typeface="Comic Sans MS" pitchFamily="66" charset="0"/>
                        </a:rPr>
                        <a:t>Συχνές, μικρού όγκου</a:t>
                      </a:r>
                      <a:r>
                        <a:rPr lang="en-US" sz="1800" baseline="0" dirty="0" smtClean="0">
                          <a:latin typeface="Comic Sans MS" pitchFamily="66" charset="0"/>
                        </a:rPr>
                        <a:t>  </a:t>
                      </a:r>
                      <a:r>
                        <a:rPr lang="en-US" sz="1800" dirty="0" smtClean="0">
                          <a:latin typeface="Comic Sans MS" pitchFamily="66" charset="0"/>
                        </a:rPr>
                        <a:t>            </a:t>
                      </a:r>
                      <a:r>
                        <a:rPr lang="el-GR" sz="1800" dirty="0" smtClean="0">
                          <a:latin typeface="Comic Sans MS" pitchFamily="66" charset="0"/>
                        </a:rPr>
                        <a:t>με</a:t>
                      </a:r>
                      <a:r>
                        <a:rPr lang="el-GR" sz="18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l-GR" sz="1800" baseline="0" dirty="0" err="1" smtClean="0">
                          <a:latin typeface="Comic Sans MS" pitchFamily="66" charset="0"/>
                        </a:rPr>
                        <a:t>βλέννη</a:t>
                      </a:r>
                      <a:r>
                        <a:rPr lang="el-GR" sz="1800" baseline="0" dirty="0" smtClean="0">
                          <a:latin typeface="Comic Sans MS" pitchFamily="66" charset="0"/>
                        </a:rPr>
                        <a:t>, αίμα</a:t>
                      </a:r>
                      <a:endParaRPr lang="el-GR" sz="1800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27764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latin typeface="Comic Sans MS" pitchFamily="66" charset="0"/>
                        </a:rPr>
                        <a:t>ΠΜΝ ή</a:t>
                      </a:r>
                      <a:r>
                        <a:rPr lang="el-GR" sz="1800" baseline="0" dirty="0" smtClean="0">
                          <a:latin typeface="Comic Sans MS" pitchFamily="66" charset="0"/>
                        </a:rPr>
                        <a:t> ΛΑΚΤΟΦΕΡΡΙΝΗ</a:t>
                      </a:r>
                      <a:endParaRPr lang="el-GR" sz="1800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>
                          <a:latin typeface="Comic Sans MS" pitchFamily="66" charset="0"/>
                        </a:rPr>
                        <a:t>Όχι</a:t>
                      </a:r>
                      <a:endParaRPr lang="el-GR" sz="1800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>
                          <a:latin typeface="Comic Sans MS" pitchFamily="66" charset="0"/>
                        </a:rPr>
                        <a:t>Ναι </a:t>
                      </a:r>
                    </a:p>
                    <a:p>
                      <a:endParaRPr lang="el-GR" sz="1800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972973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latin typeface="Comic Sans MS" pitchFamily="66" charset="0"/>
                        </a:rPr>
                        <a:t>ΛΟΙΜΟΓΟΝΟΙ ΠΑΡΑΓΟΝΤΕΣ</a:t>
                      </a:r>
                      <a:endParaRPr lang="el-GR" sz="1800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● V</a:t>
                      </a:r>
                      <a:r>
                        <a:rPr lang="el-GR" sz="1800" dirty="0" smtClean="0">
                          <a:latin typeface="Comic Sans MS" pitchFamily="66" charset="0"/>
                        </a:rPr>
                        <a:t>.</a:t>
                      </a:r>
                      <a:r>
                        <a:rPr lang="el-GR" sz="18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1800" dirty="0" smtClean="0">
                          <a:latin typeface="Comic Sans MS" pitchFamily="66" charset="0"/>
                        </a:rPr>
                        <a:t>cholerae ,</a:t>
                      </a:r>
                      <a:r>
                        <a:rPr lang="en-US" sz="18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1800" dirty="0" smtClean="0">
                          <a:latin typeface="Comic Sans MS" pitchFamily="66" charset="0"/>
                        </a:rPr>
                        <a:t>ETEC</a:t>
                      </a:r>
                      <a:r>
                        <a:rPr lang="en-US" sz="1800" baseline="0" dirty="0" smtClean="0">
                          <a:latin typeface="Comic Sans MS" pitchFamily="66" charset="0"/>
                        </a:rPr>
                        <a:t>, EPEC</a:t>
                      </a:r>
                      <a:endParaRPr lang="el-GR" sz="1800" baseline="0" dirty="0" smtClean="0">
                        <a:latin typeface="Comic Sans MS" pitchFamily="66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mic Sans MS" pitchFamily="66" charset="0"/>
                        </a:rPr>
                        <a:t>   B</a:t>
                      </a:r>
                      <a:r>
                        <a:rPr lang="el-GR" sz="1800" dirty="0" smtClean="0">
                          <a:latin typeface="Comic Sans MS" pitchFamily="66" charset="0"/>
                        </a:rPr>
                        <a:t>. </a:t>
                      </a:r>
                      <a:r>
                        <a:rPr lang="en-US" sz="1800" dirty="0" smtClean="0">
                          <a:latin typeface="Comic Sans MS" pitchFamily="66" charset="0"/>
                        </a:rPr>
                        <a:t>cereus</a:t>
                      </a:r>
                      <a:r>
                        <a:rPr lang="el-GR" sz="1800" dirty="0" smtClean="0">
                          <a:latin typeface="Comic Sans MS" pitchFamily="66" charset="0"/>
                        </a:rPr>
                        <a:t>,</a:t>
                      </a:r>
                      <a:r>
                        <a:rPr lang="el-GR" sz="18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1800" dirty="0" smtClean="0">
                          <a:latin typeface="Comic Sans MS" pitchFamily="66" charset="0"/>
                        </a:rPr>
                        <a:t>C</a:t>
                      </a:r>
                      <a:r>
                        <a:rPr lang="el-GR" sz="1800" dirty="0" smtClean="0">
                          <a:latin typeface="Comic Sans MS" pitchFamily="66" charset="0"/>
                        </a:rPr>
                        <a:t>.</a:t>
                      </a:r>
                      <a:r>
                        <a:rPr lang="el-GR" sz="18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1800" dirty="0" smtClean="0">
                          <a:latin typeface="Comic Sans MS" pitchFamily="66" charset="0"/>
                        </a:rPr>
                        <a:t>perfringens, 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latin typeface="Comic Sans MS" pitchFamily="66" charset="0"/>
                        </a:rPr>
                        <a:t>   </a:t>
                      </a:r>
                      <a:r>
                        <a:rPr lang="en-US" sz="1800" dirty="0" smtClean="0">
                          <a:latin typeface="Comic Sans MS" pitchFamily="66" charset="0"/>
                        </a:rPr>
                        <a:t>S. aureus</a:t>
                      </a:r>
                      <a:r>
                        <a:rPr lang="el-GR" sz="1800" dirty="0" smtClean="0">
                          <a:latin typeface="Comic Sans MS" pitchFamily="66" charset="0"/>
                        </a:rPr>
                        <a:t> </a:t>
                      </a:r>
                    </a:p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● </a:t>
                      </a:r>
                      <a:r>
                        <a:rPr lang="en-US" sz="1800" dirty="0" err="1" smtClean="0">
                          <a:latin typeface="Comic Sans MS" pitchFamily="66" charset="0"/>
                        </a:rPr>
                        <a:t>Caliciviruses</a:t>
                      </a:r>
                      <a:r>
                        <a:rPr lang="en-US" sz="1800" dirty="0" smtClean="0">
                          <a:latin typeface="Comic Sans MS" pitchFamily="66" charset="0"/>
                        </a:rPr>
                        <a:t> (</a:t>
                      </a:r>
                      <a:r>
                        <a:rPr lang="en-US" sz="1600" dirty="0" err="1" smtClean="0">
                          <a:latin typeface="Comic Sans MS" pitchFamily="66" charset="0"/>
                        </a:rPr>
                        <a:t>Noro</a:t>
                      </a:r>
                      <a:r>
                        <a:rPr lang="en-US" sz="1600" dirty="0" smtClean="0">
                          <a:latin typeface="Comic Sans MS" pitchFamily="66" charset="0"/>
                        </a:rPr>
                        <a:t>-, </a:t>
                      </a:r>
                      <a:r>
                        <a:rPr lang="en-US" sz="1600" dirty="0" err="1" smtClean="0">
                          <a:latin typeface="Comic Sans MS" pitchFamily="66" charset="0"/>
                        </a:rPr>
                        <a:t>Sapo</a:t>
                      </a:r>
                      <a:r>
                        <a:rPr lang="en-US" sz="1600" dirty="0" smtClean="0">
                          <a:latin typeface="Comic Sans MS" pitchFamily="66" charset="0"/>
                        </a:rPr>
                        <a:t>-)</a:t>
                      </a:r>
                    </a:p>
                    <a:p>
                      <a:r>
                        <a:rPr lang="en-US" sz="1600" dirty="0" smtClean="0">
                          <a:latin typeface="Comic Sans MS" pitchFamily="66" charset="0"/>
                        </a:rPr>
                        <a:t>   </a:t>
                      </a:r>
                      <a:r>
                        <a:rPr lang="en-US" sz="1800" dirty="0" smtClean="0">
                          <a:latin typeface="Comic Sans MS" pitchFamily="66" charset="0"/>
                        </a:rPr>
                        <a:t>Rotavirus, Adenovirus</a:t>
                      </a:r>
                    </a:p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● Giardia ,</a:t>
                      </a:r>
                      <a:r>
                        <a:rPr lang="en-US" sz="18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1800" dirty="0" smtClean="0">
                          <a:latin typeface="Comic Sans MS" pitchFamily="66" charset="0"/>
                        </a:rPr>
                        <a:t>Cryptosporidium </a:t>
                      </a:r>
                      <a:endParaRPr lang="el-GR" sz="1800" i="1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● Campylobacter, </a:t>
                      </a:r>
                    </a:p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   Salmonella, </a:t>
                      </a:r>
                      <a:r>
                        <a:rPr lang="en-US" sz="1800" dirty="0" err="1" smtClean="0">
                          <a:latin typeface="Comic Sans MS" pitchFamily="66" charset="0"/>
                        </a:rPr>
                        <a:t>Shigella</a:t>
                      </a:r>
                      <a:r>
                        <a:rPr lang="en-US" sz="1800" dirty="0" smtClean="0">
                          <a:latin typeface="Comic Sans MS" pitchFamily="66" charset="0"/>
                        </a:rPr>
                        <a:t>,</a:t>
                      </a:r>
                      <a:r>
                        <a:rPr lang="en-US" sz="1800" baseline="0" dirty="0" smtClean="0">
                          <a:latin typeface="Comic Sans MS" pitchFamily="66" charset="0"/>
                        </a:rPr>
                        <a:t>       </a:t>
                      </a:r>
                    </a:p>
                    <a:p>
                      <a:r>
                        <a:rPr lang="en-US" sz="1800" baseline="0" dirty="0" smtClean="0">
                          <a:latin typeface="Comic Sans MS" pitchFamily="66" charset="0"/>
                        </a:rPr>
                        <a:t>   </a:t>
                      </a:r>
                      <a:r>
                        <a:rPr lang="en-US" sz="1800" dirty="0" smtClean="0">
                          <a:latin typeface="Comic Sans MS" pitchFamily="66" charset="0"/>
                        </a:rPr>
                        <a:t>C.</a:t>
                      </a:r>
                      <a:r>
                        <a:rPr lang="en-US" sz="18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1800" dirty="0" err="1" smtClean="0">
                          <a:latin typeface="Comic Sans MS" pitchFamily="66" charset="0"/>
                        </a:rPr>
                        <a:t>difficile</a:t>
                      </a:r>
                      <a:r>
                        <a:rPr lang="en-US" sz="1800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en-US" sz="1800" dirty="0" err="1" smtClean="0">
                          <a:latin typeface="Comic Sans MS" pitchFamily="66" charset="0"/>
                        </a:rPr>
                        <a:t>Yersinia</a:t>
                      </a:r>
                      <a:r>
                        <a:rPr lang="en-US" sz="18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1800" dirty="0" err="1" smtClean="0">
                          <a:latin typeface="Comic Sans MS" pitchFamily="66" charset="0"/>
                        </a:rPr>
                        <a:t>spp</a:t>
                      </a:r>
                      <a:r>
                        <a:rPr lang="en-US" sz="1800" dirty="0" smtClean="0">
                          <a:latin typeface="Comic Sans MS" pitchFamily="66" charset="0"/>
                        </a:rPr>
                        <a:t> </a:t>
                      </a:r>
                    </a:p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   </a:t>
                      </a:r>
                      <a:r>
                        <a:rPr lang="en-US" sz="1800" dirty="0" err="1" smtClean="0">
                          <a:latin typeface="Comic Sans MS" pitchFamily="66" charset="0"/>
                        </a:rPr>
                        <a:t>Aeromonas</a:t>
                      </a:r>
                      <a:r>
                        <a:rPr lang="en-US" sz="1800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en-US" sz="1800" baseline="0" dirty="0" smtClean="0">
                          <a:latin typeface="Comic Sans MS" pitchFamily="66" charset="0"/>
                        </a:rPr>
                        <a:t>STEC, </a:t>
                      </a:r>
                    </a:p>
                    <a:p>
                      <a:r>
                        <a:rPr lang="en-US" sz="1800" baseline="0" dirty="0" smtClean="0">
                          <a:latin typeface="Comic Sans MS" pitchFamily="66" charset="0"/>
                        </a:rPr>
                        <a:t>   </a:t>
                      </a:r>
                      <a:r>
                        <a:rPr lang="en-US" sz="1800" dirty="0" err="1" smtClean="0">
                          <a:latin typeface="Comic Sans MS" pitchFamily="66" charset="0"/>
                        </a:rPr>
                        <a:t>Plesiomonas</a:t>
                      </a:r>
                      <a:r>
                        <a:rPr lang="en-US" sz="1800" baseline="0" dirty="0" smtClean="0">
                          <a:latin typeface="Comic Sans MS" pitchFamily="66" charset="0"/>
                        </a:rPr>
                        <a:t> </a:t>
                      </a:r>
                    </a:p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● CMV</a:t>
                      </a:r>
                      <a:endParaRPr lang="en-US" sz="180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● E.</a:t>
                      </a:r>
                      <a:r>
                        <a:rPr lang="en-US" sz="18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1800" dirty="0" err="1" smtClean="0">
                          <a:latin typeface="Comic Sans MS" pitchFamily="66" charset="0"/>
                        </a:rPr>
                        <a:t>histolytica</a:t>
                      </a:r>
                      <a:endParaRPr lang="el-GR" sz="1800" i="1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     ΛΟΙΜΩΔΗΣ ΔΙΑΡΡΟΙΑ		</a:t>
            </a:r>
            <a:br>
              <a:rPr lang="el-GR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</a:br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ΜΙΚΡΟΣΚΟΠΙΚΗ ΕΞΕΤΑΣΗ ΚΟΠΡΑΝΩΝ</a:t>
            </a:r>
            <a:endParaRPr lang="el-GR" sz="2400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7584" y="1628800"/>
          <a:ext cx="7467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ΠΥΟΣΦΑΙΡΙΑ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ΠΥΟΣΦΑΙΡΙΑ</a:t>
                      </a:r>
                      <a:r>
                        <a:rPr lang="el-GR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(-)</a:t>
                      </a:r>
                      <a:endParaRPr lang="el-GR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err="1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Shiggella</a:t>
                      </a:r>
                      <a:r>
                        <a:rPr lang="en-US" i="1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sp</a:t>
                      </a:r>
                      <a:endParaRPr lang="el-GR" i="1" dirty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EPEC</a:t>
                      </a:r>
                      <a:endParaRPr lang="el-GR" dirty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Salmonella sp</a:t>
                      </a:r>
                      <a:endParaRPr lang="el-GR" i="1" dirty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ETEC </a:t>
                      </a:r>
                      <a:endParaRPr lang="el-GR" dirty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Campylobacter sp</a:t>
                      </a:r>
                      <a:endParaRPr lang="el-GR" i="1" dirty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STEC</a:t>
                      </a:r>
                      <a:endParaRPr lang="el-GR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C. difficile  </a:t>
                      </a:r>
                      <a:r>
                        <a:rPr lang="en-US" i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l-GR" i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συνήθως</a:t>
                      </a:r>
                      <a:r>
                        <a:rPr lang="el-GR" i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l-GR" i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C. difficile </a:t>
                      </a:r>
                      <a:endParaRPr lang="el-GR" i="1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EIEC</a:t>
                      </a:r>
                      <a:endParaRPr lang="el-GR" i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V.</a:t>
                      </a:r>
                      <a:r>
                        <a:rPr lang="en-US" i="1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i="1" baseline="0" dirty="0" err="1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cholerae</a:t>
                      </a:r>
                      <a:endParaRPr lang="el-GR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Yersinia</a:t>
                      </a:r>
                      <a:r>
                        <a:rPr lang="en-US" i="1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i="1" dirty="0" err="1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enterocolitica</a:t>
                      </a:r>
                      <a:endParaRPr lang="el-GR" i="1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Giardia</a:t>
                      </a:r>
                      <a:endParaRPr lang="el-GR" i="1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>
                          <a:latin typeface="Comic Sans MS" pitchFamily="66" charset="0"/>
                        </a:rPr>
                        <a:t>Plesiomonas</a:t>
                      </a:r>
                      <a:endParaRPr lang="el-GR" i="1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Cryptosporidium</a:t>
                      </a:r>
                      <a:endParaRPr lang="el-GR" i="1" dirty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E. </a:t>
                      </a:r>
                      <a:r>
                        <a:rPr lang="en-US" i="1" dirty="0" err="1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histolytica</a:t>
                      </a:r>
                      <a:endParaRPr lang="el-GR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E. </a:t>
                      </a:r>
                      <a:r>
                        <a:rPr lang="en-US" i="1" dirty="0" err="1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histolytica</a:t>
                      </a:r>
                      <a:endParaRPr lang="el-GR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Norovirus</a:t>
                      </a:r>
                      <a:endParaRPr lang="el-GR" dirty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Rotavirus</a:t>
                      </a:r>
                      <a:endParaRPr lang="el-GR" dirty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Adenovirus</a:t>
                      </a:r>
                      <a:endParaRPr lang="el-GR" dirty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3635896" y="3212976"/>
            <a:ext cx="864096" cy="144016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ight Arrow 5"/>
          <p:cNvSpPr/>
          <p:nvPr/>
        </p:nvSpPr>
        <p:spPr>
          <a:xfrm>
            <a:off x="3419872" y="4653136"/>
            <a:ext cx="1080120" cy="144016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143000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ΜΙΚΡΟΒΙΟΛΟΓΙΚΟΣ ΕΛΕΓΧΟΣ ΚΟΠΡΑΝΩΝ</a:t>
            </a:r>
            <a:endParaRPr lang="el-GR" sz="2400" b="1" dirty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040560"/>
          </a:xfrm>
        </p:spPr>
        <p:txBody>
          <a:bodyPr>
            <a:normAutofit lnSpcReduction="10000"/>
          </a:bodyPr>
          <a:lstStyle/>
          <a:p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Μικροσκοπική εξέταση κοπράνων </a:t>
            </a:r>
          </a:p>
          <a:p>
            <a:pPr lvl="1"/>
            <a:r>
              <a:rPr lang="el-GR" sz="2000" dirty="0" smtClean="0">
                <a:solidFill>
                  <a:srgbClr val="0DDE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Νωπό παρασκεύασμα </a:t>
            </a:r>
            <a:r>
              <a:rPr lang="el-GR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με φ. ο. και </a:t>
            </a:r>
            <a:r>
              <a:rPr lang="en-US" sz="20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lugol</a:t>
            </a:r>
            <a:r>
              <a:rPr lang="en-US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: </a:t>
            </a:r>
            <a:r>
              <a:rPr lang="el-GR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Πυοσφαίρια, ερυθρά, </a:t>
            </a:r>
            <a:r>
              <a:rPr lang="el-GR" sz="20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βλέννη</a:t>
            </a:r>
            <a:r>
              <a:rPr lang="el-GR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</a:t>
            </a:r>
            <a:r>
              <a:rPr lang="el-GR" sz="20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τροφοζωίτες</a:t>
            </a:r>
            <a:r>
              <a:rPr lang="el-GR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και κύστεις παρασίτων</a:t>
            </a:r>
          </a:p>
          <a:p>
            <a:pPr lvl="1"/>
            <a:r>
              <a:rPr lang="el-GR" sz="2000" dirty="0" smtClean="0">
                <a:solidFill>
                  <a:srgbClr val="0DDE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Χρώση </a:t>
            </a:r>
            <a:r>
              <a:rPr lang="en-US" sz="2000" dirty="0" smtClean="0">
                <a:solidFill>
                  <a:srgbClr val="0DDE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Gram</a:t>
            </a:r>
            <a:r>
              <a:rPr lang="el-GR" sz="2000" dirty="0" smtClean="0">
                <a:solidFill>
                  <a:srgbClr val="0DDEE3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.</a:t>
            </a:r>
            <a:r>
              <a:rPr lang="el-GR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Πυοσφαίρια, χλωρίδα, </a:t>
            </a:r>
            <a:r>
              <a:rPr lang="en-US" sz="20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Campylobacter</a:t>
            </a:r>
            <a:r>
              <a:rPr lang="en-US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l-GR" sz="2400" b="1" dirty="0" err="1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Λακτοφερρίνη</a:t>
            </a:r>
            <a:r>
              <a:rPr lang="el-GR" sz="2400" dirty="0" smtClean="0">
                <a:solidFill>
                  <a:srgbClr val="FF00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κοπράνων αν είναι διαθέσιμη</a:t>
            </a:r>
            <a:endParaRPr lang="en-US" sz="2400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Καλλιέργεια</a:t>
            </a:r>
            <a:endParaRPr lang="en-US" sz="2400" b="1" dirty="0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Ανίχνευση τ</a:t>
            </a:r>
            <a:r>
              <a:rPr lang="it-IT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οξ</a:t>
            </a:r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ινών</a:t>
            </a:r>
            <a:endParaRPr lang="en-US" sz="2400" b="1" dirty="0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it-IT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Α</a:t>
            </a:r>
            <a:r>
              <a:rPr lang="el-GR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Β </a:t>
            </a:r>
            <a:r>
              <a:rPr lang="it-IT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 </a:t>
            </a:r>
            <a:r>
              <a:rPr lang="it-IT" sz="20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C</a:t>
            </a:r>
            <a:r>
              <a:rPr lang="it-IT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d</a:t>
            </a:r>
            <a:r>
              <a:rPr lang="it-IT" sz="20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ifficile</a:t>
            </a:r>
          </a:p>
          <a:p>
            <a:pPr lvl="1"/>
            <a:r>
              <a:rPr lang="en-US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Shiga toxin</a:t>
            </a:r>
            <a:r>
              <a:rPr lang="el-GR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-1, -2</a:t>
            </a:r>
            <a:r>
              <a:rPr lang="en-US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STEC</a:t>
            </a:r>
          </a:p>
          <a:p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Ανίχνευση αντιγόνου</a:t>
            </a:r>
            <a:r>
              <a:rPr lang="en-US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Rota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Adeno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Noro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 GDH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0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C. difficile</a:t>
            </a:r>
            <a:r>
              <a:rPr lang="el-GR" sz="20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endParaRPr lang="en-US" sz="2400" b="1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PCR</a:t>
            </a: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Αυξημένη ευαισθησία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ανίχνευση πολλών εντεροπαθογόνων με μία εξέταση, ανιχνεύει κυρίως γονίδια, λιγότερο λοιμογόνους παράγοντες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ΘΡΕΠΤΙΚΑ ΥΛΙΚΑ ΓΙΑ ΑΠΟΜΟΝΩΣΗ ΕΝΤΕΡΟΠΑΘΟΓΟΝΩΝ</a:t>
            </a:r>
            <a:endParaRPr lang="el-GR" sz="2400" b="1" dirty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7" y="548679"/>
          <a:ext cx="8424936" cy="5818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6428"/>
                <a:gridCol w="2464348"/>
                <a:gridCol w="2664160"/>
              </a:tblGrid>
              <a:tr h="516046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ΘΡΕΠΤΙΚΟ</a:t>
                      </a: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ΥΛΙΚΟ</a:t>
                      </a:r>
                      <a:endParaRPr lang="el-G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ΕΝΤΕΡΟΠΑΘΟΓΟΝΟ</a:t>
                      </a:r>
                      <a:endParaRPr lang="el-G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ΑΠΟΙΚΙΕΣ</a:t>
                      </a:r>
                      <a:endParaRPr lang="el-G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</a:tr>
              <a:tr h="31205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Mac </a:t>
                      </a:r>
                      <a:r>
                        <a:rPr lang="en-US" sz="1400" b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Conkey</a:t>
                      </a:r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3 agar </a:t>
                      </a:r>
                      <a:r>
                        <a:rPr lang="en-US" sz="16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MAC</a:t>
                      </a:r>
                      <a:r>
                        <a:rPr lang="en-US" sz="16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  <a:endParaRPr lang="el-GR" sz="16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Gram (-)</a:t>
                      </a:r>
                      <a:r>
                        <a:rPr lang="el-GR" sz="1400" b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βακτηρίδια</a:t>
                      </a:r>
                      <a:endParaRPr lang="el-GR" sz="14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r>
                        <a:rPr lang="el-GR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Άχροες</a:t>
                      </a:r>
                      <a:endParaRPr lang="el-GR" sz="14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</a:tr>
              <a:tr h="312051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Salmonella-</a:t>
                      </a:r>
                      <a:r>
                        <a:rPr lang="en-US" sz="1400" b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Shigella</a:t>
                      </a:r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agar </a:t>
                      </a:r>
                      <a:r>
                        <a:rPr lang="en-U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(SS</a:t>
                      </a:r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l-GR" sz="14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Salmonella, </a:t>
                      </a:r>
                      <a:r>
                        <a:rPr lang="en-US" sz="1400" b="0" i="1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Shigella</a:t>
                      </a:r>
                      <a:endParaRPr lang="el-GR" sz="1400" b="0" i="1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Άχροες  ± μαύρο κέντρο</a:t>
                      </a:r>
                      <a:endParaRPr lang="el-GR" sz="1400" b="0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</a:tr>
              <a:tr h="3000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Xylose</a:t>
                      </a:r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– lysine – </a:t>
                      </a:r>
                      <a:r>
                        <a:rPr lang="en-US" sz="1400" b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desoxycholate</a:t>
                      </a:r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agar (</a:t>
                      </a:r>
                      <a:r>
                        <a:rPr lang="en-US" sz="1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XLD</a:t>
                      </a:r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l-GR" sz="1400" b="0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Salmonella, </a:t>
                      </a:r>
                      <a:r>
                        <a:rPr lang="en-US" sz="1400" b="0" i="1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Shigella</a:t>
                      </a:r>
                      <a:endParaRPr lang="el-GR" sz="1400" b="0" i="1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r>
                        <a:rPr lang="el-GR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Κόκκινες ± μαύρο κέντρο</a:t>
                      </a:r>
                      <a:endParaRPr lang="el-GR" sz="14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</a:tr>
              <a:tr h="283245"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Hektoen</a:t>
                      </a:r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enteric agar (</a:t>
                      </a:r>
                      <a:r>
                        <a:rPr lang="en-US" sz="1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HEK</a:t>
                      </a:r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l-GR" sz="14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Salmonella, </a:t>
                      </a:r>
                      <a:r>
                        <a:rPr lang="en-US" sz="1400" b="0" i="1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Shigella</a:t>
                      </a:r>
                      <a:endParaRPr lang="el-GR" sz="1400" b="0" i="1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r>
                        <a:rPr lang="el-GR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Πράσινες</a:t>
                      </a:r>
                      <a:r>
                        <a:rPr lang="el-GR" sz="1400" b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± μαύρο κέντρο</a:t>
                      </a:r>
                      <a:endParaRPr lang="el-GR" sz="14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</a:tr>
              <a:tr h="468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Brilliant green agar (</a:t>
                      </a:r>
                      <a:r>
                        <a:rPr lang="en-US" sz="1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BG</a:t>
                      </a:r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l-GR" sz="1400" b="0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Salmonella</a:t>
                      </a:r>
                      <a:endParaRPr lang="el-GR" sz="1400" b="0" i="1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r>
                        <a:rPr lang="el-GR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Ερυθρές ή λευκές </a:t>
                      </a:r>
                      <a:endParaRPr lang="en-US" sz="1400" b="0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l-GR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με ερυθρή άλω</a:t>
                      </a:r>
                      <a:endParaRPr lang="el-GR" sz="14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</a:tr>
              <a:tr h="499281"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Cefsulodin-Igrasan-novobiocin</a:t>
                      </a:r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  (</a:t>
                      </a:r>
                      <a:r>
                        <a:rPr lang="en-US" sz="1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CIN</a:t>
                      </a:r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) agar</a:t>
                      </a:r>
                      <a:endParaRPr lang="el-GR" sz="14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r>
                        <a:rPr lang="en-US" sz="1400" b="0" i="1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Yersinia</a:t>
                      </a:r>
                      <a:endParaRPr lang="el-GR" sz="1400" b="0" i="1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r>
                        <a:rPr lang="el-GR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Βαθύ ερυθρό κέντρο </a:t>
                      </a:r>
                      <a:endParaRPr lang="en-US" sz="1400" b="0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l-GR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διαυγής περιφέρεια</a:t>
                      </a:r>
                      <a:endParaRPr lang="el-GR" sz="14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</a:tr>
              <a:tr h="468076"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Skirrow</a:t>
                      </a:r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agar (</a:t>
                      </a:r>
                      <a:r>
                        <a:rPr lang="en-US" sz="1400" b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Vanco+Trimetho+Polymyxin</a:t>
                      </a:r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B)</a:t>
                      </a:r>
                      <a:endParaRPr lang="el-GR" sz="14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Campylobacter</a:t>
                      </a:r>
                      <a:endParaRPr lang="el-GR" sz="1400" b="0" i="1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r>
                        <a:rPr lang="el-GR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Γκρίζες, επίπεδες</a:t>
                      </a:r>
                      <a:endParaRPr lang="en-US" sz="1400" b="0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l-GR" sz="1400" b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ακανόνιστες</a:t>
                      </a:r>
                      <a:endParaRPr lang="el-GR" sz="14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</a:tr>
              <a:tr h="499281"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Cycloserine-cefoxitin</a:t>
                      </a:r>
                      <a:r>
                        <a:rPr lang="en-US" sz="1400" b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egg yolk agar (</a:t>
                      </a:r>
                      <a:r>
                        <a:rPr lang="en-US" sz="14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CCEY</a:t>
                      </a:r>
                      <a:r>
                        <a:rPr lang="en-US" sz="1400" b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l-GR" sz="14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C. </a:t>
                      </a:r>
                      <a:r>
                        <a:rPr lang="en-US" sz="1400" b="0" i="1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dificille</a:t>
                      </a:r>
                      <a:endParaRPr lang="el-GR" sz="14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r>
                        <a:rPr lang="el-GR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Γκρίζες </a:t>
                      </a:r>
                      <a:endParaRPr lang="en-US" sz="1400" b="0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l-GR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με </a:t>
                      </a:r>
                      <a:r>
                        <a:rPr lang="el-GR" sz="1400" b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λευκωπό</a:t>
                      </a:r>
                      <a:r>
                        <a:rPr lang="el-GR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κέντρο</a:t>
                      </a:r>
                      <a:endParaRPr lang="el-GR" sz="14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</a:tr>
              <a:tr h="347987"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Sorbitol</a:t>
                      </a:r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Mac </a:t>
                      </a:r>
                      <a:r>
                        <a:rPr lang="en-US" sz="1400" b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Conkey</a:t>
                      </a:r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agar - </a:t>
                      </a:r>
                      <a:r>
                        <a:rPr lang="en-US" sz="1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SMAC</a:t>
                      </a:r>
                      <a:endParaRPr lang="el-GR" sz="1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E. Coli </a:t>
                      </a:r>
                      <a:r>
                        <a:rPr lang="en-US" sz="14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O157-H7</a:t>
                      </a:r>
                      <a:endParaRPr lang="el-GR" sz="14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Άχροες</a:t>
                      </a:r>
                    </a:p>
                  </a:txBody>
                  <a:tcPr marL="74021" marR="74021"/>
                </a:tc>
              </a:tr>
              <a:tr h="663489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TCBS</a:t>
                      </a:r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1400" b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Thiosulfate</a:t>
                      </a:r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Citrate Bile Sucrose agar)</a:t>
                      </a:r>
                      <a:endParaRPr lang="el-GR" sz="14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Vibrio</a:t>
                      </a:r>
                      <a:endParaRPr lang="el-GR" sz="1400" b="0" i="1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r>
                        <a:rPr lang="en-US" sz="1400" b="0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V.</a:t>
                      </a:r>
                      <a:r>
                        <a:rPr lang="en-US" sz="1400" b="0" i="1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cholerae: </a:t>
                      </a:r>
                      <a:r>
                        <a:rPr lang="el-GR" sz="14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κίτρινες</a:t>
                      </a:r>
                    </a:p>
                    <a:p>
                      <a:r>
                        <a:rPr lang="en-US" sz="1400" b="0" i="1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V. </a:t>
                      </a:r>
                      <a:r>
                        <a:rPr lang="en-US" sz="1400" b="0" i="1" baseline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parahemolyticus</a:t>
                      </a:r>
                      <a:r>
                        <a:rPr lang="en-US" sz="1400" b="0" i="1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el-GR" sz="14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πράσινες </a:t>
                      </a:r>
                      <a:r>
                        <a:rPr lang="en-US" sz="14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l-GR" sz="14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ή μπλε</a:t>
                      </a:r>
                      <a:endParaRPr lang="el-GR" sz="14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</a:tr>
              <a:tr h="344623"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Selenite</a:t>
                      </a:r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F broth </a:t>
                      </a:r>
                      <a:endParaRPr lang="el-GR" sz="14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Salmonella , </a:t>
                      </a:r>
                      <a:r>
                        <a:rPr lang="en-US" sz="1400" b="0" i="1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Shigella</a:t>
                      </a:r>
                      <a:r>
                        <a:rPr lang="en-US" sz="1400" b="0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(↓)</a:t>
                      </a:r>
                      <a:endParaRPr lang="el-GR" sz="1400" b="0" i="1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endParaRPr lang="el-GR" sz="12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</a:tr>
              <a:tr h="312051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Gram negative broth (GN)</a:t>
                      </a:r>
                      <a:endParaRPr lang="el-GR" sz="14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Shigella</a:t>
                      </a:r>
                      <a:r>
                        <a:rPr lang="en-US" sz="1400" b="0" i="1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,</a:t>
                      </a:r>
                      <a:r>
                        <a:rPr lang="en-US" sz="1400" b="0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Salmonella</a:t>
                      </a:r>
                      <a:endParaRPr lang="el-GR" sz="1400" b="0" i="1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  <a:tc>
                  <a:txBody>
                    <a:bodyPr/>
                    <a:lstStyle/>
                    <a:p>
                      <a:endParaRPr lang="el-GR" sz="1200" b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021" marR="7402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1143000"/>
          </a:xfrm>
        </p:spPr>
        <p:txBody>
          <a:bodyPr>
            <a:noAutofit/>
          </a:bodyPr>
          <a:lstStyle/>
          <a:p>
            <a:pPr algn="ctr"/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ΚΑΛΛΙΕΡΓΕΙΑ  ΚΟΠΡΑΝΩΝ </a:t>
            </a:r>
            <a:r>
              <a:rPr lang="en-US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ΓΙΑ ΚΟΙΝΑ ΠΑΘΟΓΟΝΑ </a:t>
            </a:r>
            <a:r>
              <a:rPr lang="en-US" sz="2400" b="1" i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SALMONELLA, SHIGELLA, CAMPYLOBACTER</a:t>
            </a:r>
            <a:endParaRPr lang="el-GR" sz="2400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55576" y="1700808"/>
          <a:ext cx="7787208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802"/>
                <a:gridCol w="1591934"/>
                <a:gridCol w="2304256"/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Comic Sans MS" pitchFamily="66" charset="0"/>
                        </a:rPr>
                        <a:t>Θρεπτικά</a:t>
                      </a:r>
                      <a:r>
                        <a:rPr lang="el-GR" baseline="0" dirty="0" smtClean="0">
                          <a:latin typeface="Comic Sans MS" pitchFamily="66" charset="0"/>
                        </a:rPr>
                        <a:t> υλικά</a:t>
                      </a:r>
                      <a:endParaRPr lang="el-G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 smtClean="0">
                          <a:latin typeface="Comic Sans MS" pitchFamily="66" charset="0"/>
                        </a:rPr>
                        <a:t>Συνθήκες επώασης</a:t>
                      </a:r>
                      <a:endParaRPr lang="el-G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 smtClean="0">
                          <a:latin typeface="Comic Sans MS" pitchFamily="66" charset="0"/>
                        </a:rPr>
                        <a:t>Θερμοκρασία επώασης</a:t>
                      </a:r>
                      <a:endParaRPr lang="el-G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 smtClean="0">
                          <a:latin typeface="Comic Sans MS" pitchFamily="66" charset="0"/>
                        </a:rPr>
                        <a:t>Χρόνος επώασης</a:t>
                      </a:r>
                      <a:endParaRPr lang="el-G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Αιματούχο</a:t>
                      </a:r>
                      <a:r>
                        <a:rPr lang="el-GR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20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άγαρ</a:t>
                      </a:r>
                      <a:endParaRPr lang="el-GR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r>
                        <a:rPr lang="en-US" b="0" baseline="-2500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l-GR" b="0" dirty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35</a:t>
                      </a:r>
                      <a:r>
                        <a:rPr lang="en-US" b="0" baseline="3000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-37</a:t>
                      </a:r>
                      <a:r>
                        <a:rPr lang="en-US" b="0" baseline="3000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C</a:t>
                      </a:r>
                      <a:endParaRPr lang="el-GR" b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endParaRPr lang="el-GR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24 h</a:t>
                      </a:r>
                      <a:endParaRPr lang="el-GR" b="0" dirty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MacConkey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20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άγαρ</a:t>
                      </a:r>
                      <a:r>
                        <a:rPr lang="el-GR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l-GR" sz="20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Νο</a:t>
                      </a:r>
                      <a:r>
                        <a:rPr lang="el-GR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3)</a:t>
                      </a:r>
                      <a:endParaRPr lang="el-GR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r>
                        <a:rPr lang="en-US" b="0" baseline="-2500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l-GR" b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35</a:t>
                      </a:r>
                      <a:r>
                        <a:rPr lang="en-US" b="0" baseline="3000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-37</a:t>
                      </a:r>
                      <a:r>
                        <a:rPr lang="en-US" b="0" baseline="3000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C</a:t>
                      </a:r>
                      <a:endParaRPr lang="el-GR" b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endParaRPr lang="el-GR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24 h</a:t>
                      </a:r>
                      <a:endParaRPr lang="el-GR" b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SS </a:t>
                      </a:r>
                      <a:r>
                        <a:rPr lang="el-GR" sz="20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άγαρ</a:t>
                      </a:r>
                      <a:endParaRPr lang="el-GR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r>
                        <a:rPr lang="en-US" b="0" baseline="-2500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l-GR" b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35</a:t>
                      </a:r>
                      <a:r>
                        <a:rPr lang="en-US" b="0" baseline="3000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-37</a:t>
                      </a:r>
                      <a:r>
                        <a:rPr lang="en-US" b="0" baseline="3000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C</a:t>
                      </a:r>
                      <a:endParaRPr lang="el-GR" b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24 h</a:t>
                      </a:r>
                      <a:endParaRPr lang="el-GR" b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XLD </a:t>
                      </a:r>
                      <a:r>
                        <a:rPr lang="el-GR" sz="20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άγαρ</a:t>
                      </a:r>
                      <a:endParaRPr lang="el-GR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r>
                        <a:rPr lang="en-US" b="0" baseline="-2500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l-GR" b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35</a:t>
                      </a:r>
                      <a:r>
                        <a:rPr lang="en-US" b="0" baseline="3000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-37</a:t>
                      </a:r>
                      <a:r>
                        <a:rPr lang="en-US" b="0" baseline="3000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C</a:t>
                      </a:r>
                      <a:endParaRPr lang="el-GR" b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24 h</a:t>
                      </a:r>
                      <a:endParaRPr lang="el-GR" b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Skirrow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l-GR" sz="20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άγαρ</a:t>
                      </a:r>
                      <a:endParaRPr lang="el-GR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5-10% O</a:t>
                      </a:r>
                      <a:r>
                        <a:rPr lang="en-US" b="0" baseline="-2500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l-GR" b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5-10% CO</a:t>
                      </a:r>
                      <a:r>
                        <a:rPr lang="en-US" b="0" baseline="-2500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l-GR" b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35</a:t>
                      </a:r>
                      <a:r>
                        <a:rPr lang="en-US" b="0" baseline="3000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-37</a:t>
                      </a:r>
                      <a:r>
                        <a:rPr lang="en-US" b="0" baseline="3000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C</a:t>
                      </a:r>
                      <a:r>
                        <a:rPr lang="el-GR" b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42</a:t>
                      </a:r>
                      <a:r>
                        <a:rPr lang="en-US" b="0" baseline="3000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C</a:t>
                      </a:r>
                      <a:r>
                        <a:rPr lang="el-GR" b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l-GR" b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b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48-72 h</a:t>
                      </a:r>
                      <a:endParaRPr lang="el-GR" b="0" dirty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GN broth</a:t>
                      </a:r>
                      <a:endParaRPr lang="el-GR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r>
                        <a:rPr lang="en-US" b="0" baseline="-2500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l-GR" b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35</a:t>
                      </a:r>
                      <a:r>
                        <a:rPr lang="en-US" b="0" baseline="3000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-37</a:t>
                      </a:r>
                      <a:r>
                        <a:rPr lang="en-US" b="0" baseline="3000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C</a:t>
                      </a:r>
                      <a:endParaRPr lang="el-GR" b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6h</a:t>
                      </a:r>
                      <a:r>
                        <a:rPr lang="el-GR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→</a:t>
                      </a:r>
                      <a:r>
                        <a:rPr lang="el-GR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MAC/XLD</a:t>
                      </a:r>
                      <a:endParaRPr lang="el-GR" b="0" dirty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139952" y="5733256"/>
            <a:ext cx="5004048" cy="836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i="1" dirty="0" smtClean="0">
                <a:latin typeface="Comic Sans MS" pitchFamily="66" charset="0"/>
              </a:rPr>
              <a:t>Μικροβιολογικό  Εργαστήριο  ΓΝΑ  «ΑΛΕΞΑΝΔΡΑ»</a:t>
            </a:r>
            <a:endParaRPr lang="el-GR" b="1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ΔΙΑΓΝΩΣΤΙΚΗ ΠΡΟΣΠΕΛΑΣΗ ΛΟΙΜΩΔΟΥΣ ΔΙΑΡΡΟΙΑΣ</a:t>
            </a:r>
            <a:endParaRPr lang="el-GR" sz="2400" b="1" dirty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1340768"/>
            <a:ext cx="9144000" cy="201622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ΙΣΤΟΡΙΚΟ-ΚΛΙΝΙΚΗ ΕΚΤΙΜΗΣΗ</a:t>
            </a:r>
          </a:p>
          <a:p>
            <a:pPr algn="ctr"/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Διάρκεια συμπτωμάτων (&gt;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48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ώρες)                             Στοιχεία φλεγμονής (πυρετός, αιματηρές κενώσεις,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 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τεινεσμός)</a:t>
            </a:r>
            <a:r>
              <a:rPr lang="en-GB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, 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συνυπάρχοντα νοσήματα, ανοσοκαταστολή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, 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ηλικία &gt;70</a:t>
            </a:r>
            <a:r>
              <a:rPr lang="en-GB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, 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σημεία  αφυδάτωσης, συστηματική τοξικότητα</a:t>
            </a:r>
          </a:p>
        </p:txBody>
      </p:sp>
      <p:sp>
        <p:nvSpPr>
          <p:cNvPr id="5" name="Down Arrow 4"/>
          <p:cNvSpPr/>
          <p:nvPr/>
        </p:nvSpPr>
        <p:spPr>
          <a:xfrm>
            <a:off x="4355976" y="3573016"/>
            <a:ext cx="432048" cy="576064"/>
          </a:xfrm>
          <a:prstGeom prst="downArrow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tint val="66000"/>
                  <a:satMod val="1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tint val="66000"/>
                  <a:satMod val="1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tint val="66000"/>
                  <a:satMod val="1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4221088"/>
            <a:ext cx="9144000" cy="19442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ΕΠΙΔΗΜΙΟΛΟΓΙΚΑ ΣΤΟΙΧΕΙΑ</a:t>
            </a:r>
          </a:p>
          <a:p>
            <a:pPr algn="ctr"/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Κατανάλωση ύποπτης τροφής, ταξίδι, επιδημίες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,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νοσηλεία, λήψη φαρμάκων (αντιβιοτικά, </a:t>
            </a:r>
            <a:r>
              <a:rPr lang="el-GR" sz="2000" dirty="0" err="1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αντιόξινα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)  εποχή του χρόνου,  εργασία σε παιδικούς σταθμούς </a:t>
            </a:r>
            <a:r>
              <a:rPr lang="el-GR" sz="2000" dirty="0" err="1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κ.λ.π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7" name="Down Arrow 6"/>
          <p:cNvSpPr/>
          <p:nvPr/>
        </p:nvSpPr>
        <p:spPr>
          <a:xfrm>
            <a:off x="4283968" y="6309320"/>
            <a:ext cx="432048" cy="548680"/>
          </a:xfrm>
          <a:prstGeom prst="downArrow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0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ΚΑΛΛΙΕΡΓΕΙΑ ΣΕ ΠΕΡΙΠΤΩΣΕΙΣ ΣΟΒΑΡΗΣ, ΑΙΜΑΤΗΡΗΣ, ΦΛΕΓΜΟΝΩΔΟΥΣ ΔΙΑΡΡΟΙΑΣ, ΣΕ ΕΠΙΜΕΝΟΥΣΑ ΔΙΑΡΡΟΙΑ ΚΑΙ ΣΕ ΕΠΙΔΗΜΙΕΣ</a:t>
            </a:r>
            <a:endParaRPr lang="el-GR" sz="2000" b="1" dirty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025352"/>
          <a:ext cx="9143999" cy="5834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20"/>
                <a:gridCol w="2539052"/>
                <a:gridCol w="2221341"/>
                <a:gridCol w="2331886"/>
              </a:tblGrid>
              <a:tr h="1383962">
                <a:tc>
                  <a:txBody>
                    <a:bodyPr/>
                    <a:lstStyle/>
                    <a:p>
                      <a:pPr algn="ctr"/>
                      <a:r>
                        <a:rPr lang="el-GR" sz="18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Διάρροια της κοινότητας</a:t>
                      </a:r>
                    </a:p>
                    <a:p>
                      <a:pPr algn="ctr"/>
                      <a:r>
                        <a:rPr lang="el-GR" sz="18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ή ταξιδιωτών</a:t>
                      </a:r>
                      <a:endParaRPr lang="el-GR" sz="18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l-G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Νοσοκομειακή</a:t>
                      </a:r>
                      <a:endParaRPr lang="el-GR" sz="18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l-GR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(&gt;72 ώρες από εισαγωγή)</a:t>
                      </a:r>
                      <a:endParaRPr lang="el-G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Επιμένουσα</a:t>
                      </a:r>
                      <a:endParaRPr lang="el-GR" sz="18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l-GR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(&gt;7</a:t>
                      </a:r>
                      <a:r>
                        <a:rPr lang="el-GR" sz="18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ημέρες)</a:t>
                      </a:r>
                      <a:endParaRPr lang="el-G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Ανοσοκαταστολή</a:t>
                      </a:r>
                    </a:p>
                    <a:p>
                      <a:pPr algn="ctr"/>
                      <a:r>
                        <a:rPr lang="el-GR" sz="18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(ειδικά αν 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HIV+)</a:t>
                      </a:r>
                      <a:endParaRPr lang="el-GR" sz="18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l-GR" sz="14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l-GR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επιπλέον</a:t>
                      </a:r>
                      <a:endParaRPr lang="el-G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48686">
                <a:tc>
                  <a:txBody>
                    <a:bodyPr/>
                    <a:lstStyle/>
                    <a:p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Έλεγχος για</a:t>
                      </a:r>
                      <a:endParaRPr lang="en-US" sz="1800" kern="12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1800" b="0" i="1" kern="12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Salmonella</a:t>
                      </a:r>
                      <a:r>
                        <a:rPr lang="el-GR" sz="1800" b="0" i="0" kern="12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0" i="1" kern="1200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Shigella</a:t>
                      </a:r>
                      <a:r>
                        <a:rPr lang="el-GR" sz="1800" b="0" i="0" kern="12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0" i="1" kern="12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Campylobacter</a:t>
                      </a:r>
                    </a:p>
                    <a:p>
                      <a:endParaRPr lang="el-GR" sz="1800" i="0" kern="12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pt-BR" sz="1800" i="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+ </a:t>
                      </a:r>
                      <a:r>
                        <a:rPr lang="pt-BR" sz="1800" b="1" i="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STEC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(</a:t>
                      </a:r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αν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αιματηρή  </a:t>
                      </a:r>
                      <a:endParaRPr lang="en-US" sz="1800" kern="12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διάρροια  ή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 HUS)</a:t>
                      </a:r>
                      <a:endParaRPr lang="pt-BR" sz="1800" i="1" kern="12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l-GR" sz="1800" kern="12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+ </a:t>
                      </a:r>
                      <a:r>
                        <a:rPr lang="en-US" sz="1800" b="1" i="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C. </a:t>
                      </a:r>
                      <a:r>
                        <a:rPr lang="en-US" sz="1800" b="1" i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difficile </a:t>
                      </a:r>
                      <a:r>
                        <a:rPr lang="el-GR" sz="18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800" b="1" kern="12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l-GR" sz="18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(αν πρόσφατη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νοσηλεία,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l-GR" sz="1800" kern="12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αντιμικροβιακή</a:t>
                      </a:r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θεραπεία) </a:t>
                      </a:r>
                      <a:endParaRPr lang="el-GR" sz="180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l-GR" sz="1600" dirty="0">
                        <a:solidFill>
                          <a:schemeClr val="tx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Έλεγχος για</a:t>
                      </a:r>
                      <a:endParaRPr lang="en-US" sz="1800" kern="12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1800" b="0" i="0" kern="12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C. </a:t>
                      </a:r>
                      <a:r>
                        <a:rPr lang="en-US" sz="1800" b="0" i="1" kern="12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difficile</a:t>
                      </a:r>
                      <a:endParaRPr lang="en-US" sz="1800" b="0" i="0" kern="1200" baseline="0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l-GR" sz="1800" kern="12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0" algn="l"/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+</a:t>
                      </a:r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1" i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Salmonella</a:t>
                      </a:r>
                      <a:r>
                        <a:rPr lang="el-GR" sz="1800" b="1" i="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800" b="1" i="0" kern="12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0" algn="l"/>
                      <a:r>
                        <a:rPr lang="en-US" sz="1800" b="1" i="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1800" b="1" i="1" kern="12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Shigella</a:t>
                      </a:r>
                      <a:r>
                        <a:rPr lang="en-US" sz="1800" b="1" i="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  </a:t>
                      </a:r>
                    </a:p>
                    <a:p>
                      <a:pPr lvl="0" algn="l"/>
                      <a:r>
                        <a:rPr lang="en-US" sz="1800" b="1" i="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1800" b="1" i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Campylobacter  </a:t>
                      </a:r>
                    </a:p>
                    <a:p>
                      <a:pPr lvl="0" algn="l"/>
                      <a:r>
                        <a:rPr lang="en-US" sz="1800" b="1" i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υποψία επιδημίας, </a:t>
                      </a:r>
                      <a:endParaRPr lang="en-US" sz="1800" kern="12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0" algn="l"/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&gt; 65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ετών με </a:t>
                      </a:r>
                      <a:r>
                        <a:rPr lang="el-GR" sz="1800" kern="12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συνοδά</a:t>
                      </a:r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lvl="0" algn="l"/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νοσήματα, </a:t>
                      </a:r>
                      <a:endParaRPr lang="en-US" sz="1800" kern="12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0" algn="l"/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ανοσοκαταστολή)</a:t>
                      </a:r>
                      <a:endParaRPr lang="en-US" sz="1800" kern="12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l-GR" sz="1800" i="0" kern="12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pt-BR" sz="1800" i="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+ </a:t>
                      </a:r>
                      <a:r>
                        <a:rPr lang="pt-BR" sz="1800" b="1" i="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STEC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αν αιματηρή διάρροια </a:t>
                      </a:r>
                      <a:endParaRPr lang="en-US" sz="1800" kern="12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ή 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HUS</a:t>
                      </a:r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l-GR" sz="1600" dirty="0">
                        <a:solidFill>
                          <a:schemeClr val="tx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Έλεγχος για</a:t>
                      </a:r>
                      <a:endParaRPr lang="en-US" sz="1800" kern="12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1800" b="0" i="1" kern="12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Giardia</a:t>
                      </a:r>
                    </a:p>
                    <a:p>
                      <a:r>
                        <a:rPr lang="en-US" sz="1800" b="0" i="1" kern="12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Cryptosporidium</a:t>
                      </a:r>
                    </a:p>
                    <a:p>
                      <a:r>
                        <a:rPr lang="en-US" sz="1800" b="0" i="1" kern="12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Cyclospora</a:t>
                      </a:r>
                      <a:r>
                        <a:rPr lang="en-US" sz="1800" b="0" kern="12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l-GR" sz="1800" b="0" kern="1200" baseline="0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1800" b="0" i="1" kern="1200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Isospora</a:t>
                      </a:r>
                      <a:r>
                        <a:rPr lang="en-US" sz="1800" b="0" i="1" kern="12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belli</a:t>
                      </a:r>
                    </a:p>
                    <a:p>
                      <a:r>
                        <a:rPr lang="en-US" sz="1800" i="1" kern="1200" baseline="0" dirty="0" smtClean="0">
                          <a:solidFill>
                            <a:srgbClr val="FFFF00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l-GR" sz="1800" i="1" kern="1200" baseline="0" dirty="0" smtClean="0">
                        <a:solidFill>
                          <a:srgbClr val="FFFF00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1800" i="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+ E</a:t>
                      </a:r>
                      <a:r>
                        <a:rPr lang="el-GR" sz="1800" i="0" kern="1200" baseline="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νδοσκοπικός</a:t>
                      </a:r>
                      <a:endParaRPr lang="el-GR" sz="1800" i="0" kern="12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l-GR" sz="1800" i="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έλεγχος</a:t>
                      </a:r>
                    </a:p>
                    <a:p>
                      <a:r>
                        <a:rPr lang="el-GR" sz="1800" i="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κατωτέρου</a:t>
                      </a:r>
                    </a:p>
                    <a:p>
                      <a:r>
                        <a:rPr lang="el-GR" sz="1800" i="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πεπτικού</a:t>
                      </a:r>
                      <a:endParaRPr lang="el-GR" sz="1800" i="0" dirty="0">
                        <a:solidFill>
                          <a:schemeClr val="tx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Έλεγχος για</a:t>
                      </a:r>
                      <a:endParaRPr lang="en-US" sz="1800" kern="12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1800" b="0" i="1" kern="1200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Microsporidia</a:t>
                      </a:r>
                      <a:endParaRPr lang="en-US" sz="1800" b="0" i="1" kern="1200" baseline="0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1800" b="0" i="1" kern="12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Mycobacterium </a:t>
                      </a:r>
                      <a:r>
                        <a:rPr lang="en-US" sz="1800" b="0" i="1" kern="1200" baseline="0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avium</a:t>
                      </a:r>
                      <a:r>
                        <a:rPr lang="en-US" sz="1800" b="0" i="1" kern="12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0" kern="12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complex</a:t>
                      </a:r>
                    </a:p>
                    <a:p>
                      <a:r>
                        <a:rPr lang="en-US" sz="1800" b="0" kern="12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CMV </a:t>
                      </a:r>
                      <a:r>
                        <a:rPr lang="el-GR" sz="1800" b="0" kern="12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(βιοψία)</a:t>
                      </a:r>
                      <a:endParaRPr lang="en-US" sz="1800" b="0" kern="1200" baseline="0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1800" b="1" kern="1200" baseline="0" dirty="0" smtClean="0">
                        <a:solidFill>
                          <a:srgbClr val="FFFF00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HIV itself causes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enteropathy</a:t>
                      </a:r>
                      <a:endParaRPr lang="el-GR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l-GR" sz="1800" b="1" dirty="0">
                        <a:solidFill>
                          <a:srgbClr val="FFFF00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850106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ΕΠΙΔΗΜΙΟΛΟΓΙΑ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 (I)</a:t>
            </a:r>
            <a:endParaRPr lang="el-GR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700808"/>
            <a:ext cx="8424936" cy="4061048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Το δεύτερο συχνότερο αίτιο απουσίας από εργασία, σχολείο</a:t>
            </a:r>
            <a:r>
              <a:rPr lang="en-US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στο δυτικό κόσμο</a:t>
            </a:r>
          </a:p>
          <a:p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Γενικός πληθυσμός</a:t>
            </a:r>
            <a:r>
              <a:rPr lang="en-US" sz="2800" b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: </a:t>
            </a:r>
            <a:endParaRPr lang="el-GR" sz="2800" b="1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,4</a:t>
            </a:r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 επεισόδια/άτομο/χρόνο </a:t>
            </a:r>
          </a:p>
          <a:p>
            <a:pPr lvl="0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&lt;3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ετών σε παιδικό σταθμό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lvl="0" algn="ctr">
              <a:buNone/>
            </a:pPr>
            <a:r>
              <a:rPr lang="en-US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  </a:t>
            </a:r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5 επεισόδια/παιδί/χρόνο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51520" y="908720"/>
          <a:ext cx="864096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4869160"/>
            <a:ext cx="9144000" cy="15841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   Σε περιπτώσεις τροφιμογενούς μετάδοσης (επιδημίες) ο υπολογισμός του    </a:t>
            </a:r>
          </a:p>
          <a:p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   χρόνου επώασης μπορεί να βοηθήσει στη διαφορική διάγνωση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μεταξύ </a:t>
            </a:r>
          </a:p>
          <a:p>
            <a:pPr lvl="1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ιογενούς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λοίμωξης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(&gt; 14, συχνά 24-48 ώρες)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και </a:t>
            </a:r>
          </a:p>
          <a:p>
            <a:pPr lvl="1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τροφικής δηλητηρίασης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από τοξίνες των </a:t>
            </a:r>
            <a:r>
              <a:rPr lang="en-US" sz="2000" i="1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S. aureus, B. cereus</a:t>
            </a:r>
            <a:r>
              <a:rPr lang="el-GR" sz="2000" i="1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000" i="1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       </a:t>
            </a:r>
            <a:r>
              <a:rPr lang="en-US" sz="2000" i="1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000" i="1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lvl="1"/>
            <a:r>
              <a:rPr lang="en-US" sz="2000" i="1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  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(2-7 ώρες), </a:t>
            </a:r>
            <a:r>
              <a:rPr lang="el-GR" sz="2000" i="1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C</a:t>
            </a:r>
            <a:r>
              <a:rPr lang="en-US" sz="2000" i="1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.</a:t>
            </a:r>
            <a:r>
              <a:rPr lang="el-GR" sz="2000" i="1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perfringens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(6-14 ώρες)</a:t>
            </a:r>
            <a:endParaRPr lang="en-US" sz="20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l-GR" sz="2800" b="1" dirty="0" smtClean="0">
                <a:solidFill>
                  <a:srgbClr val="FFFF00"/>
                </a:solidFill>
                <a:latin typeface="Comic Sans MS" pitchFamily="66" charset="0"/>
              </a:rPr>
              <a:t>ΚΛΙΝΙΚΟ ΚΑΙ ΕΠΙΔΗΜΙΟΛΟΓΙΚΟ ΙΣΤΟΡΙΚΟ (</a:t>
            </a:r>
            <a:r>
              <a:rPr lang="en-US" sz="2800" b="1" dirty="0" smtClean="0">
                <a:solidFill>
                  <a:srgbClr val="FFFF00"/>
                </a:solidFill>
                <a:latin typeface="Comic Sans MS" pitchFamily="66" charset="0"/>
              </a:rPr>
              <a:t>I)</a:t>
            </a:r>
            <a:endParaRPr lang="el-GR" sz="2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51520" y="1397000"/>
          <a:ext cx="86409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23528" y="260648"/>
            <a:ext cx="849694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ΚΛΙΝΙΚΟ ΚΑΙ ΕΠΙΔΗΜΙΟΛΟΓΙΚΟ ΙΣΤΟΡΙΚΟ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(II)</a:t>
            </a:r>
            <a:endParaRPr lang="el-GR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764704"/>
          </a:xfrm>
        </p:spPr>
        <p:txBody>
          <a:bodyPr>
            <a:noAutofit/>
          </a:bodyPr>
          <a:lstStyle/>
          <a:p>
            <a:pPr algn="ctr"/>
            <a:r>
              <a:rPr lang="el-GR" sz="28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Κλινικά χαρακτηριστικά εντερικής λοίμωξης</a:t>
            </a:r>
            <a:br>
              <a:rPr lang="el-GR" sz="28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</a:br>
            <a:r>
              <a:rPr lang="el-GR" sz="28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από τα κυριότερα εντεροπαθογόνα</a:t>
            </a:r>
            <a:endParaRPr lang="el-GR" sz="2800" b="1" dirty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8653432" cy="5327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680"/>
                <a:gridCol w="1224136"/>
                <a:gridCol w="1224136"/>
                <a:gridCol w="1368152"/>
                <a:gridCol w="1368152"/>
                <a:gridCol w="1584176"/>
              </a:tblGrid>
              <a:tr h="1149877">
                <a:tc rowSpan="2"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omic Sans MS" pitchFamily="66" charset="0"/>
                        </a:rPr>
                        <a:t>Π</a:t>
                      </a:r>
                      <a:r>
                        <a:rPr lang="el-GR" smtClean="0">
                          <a:latin typeface="Comic Sans MS" pitchFamily="66" charset="0"/>
                        </a:rPr>
                        <a:t>αθογόνο</a:t>
                      </a:r>
                      <a:endParaRPr lang="el-GR" dirty="0">
                        <a:latin typeface="Comic Sans MS" pitchFamily="66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omic Sans MS" pitchFamily="66" charset="0"/>
                        </a:rPr>
                        <a:t>Κλινική εικόνα</a:t>
                      </a:r>
                      <a:endParaRPr lang="el-GR" dirty="0">
                        <a:latin typeface="Comic Sans MS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932675">
                <a:tc vMerge="1">
                  <a:txBody>
                    <a:bodyPr/>
                    <a:lstStyle/>
                    <a:p>
                      <a:endParaRPr lang="el-GR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omic Sans MS" pitchFamily="66" charset="0"/>
                        </a:rPr>
                        <a:t>Πυρετός</a:t>
                      </a:r>
                      <a:endParaRPr lang="el-GR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omic Sans MS" pitchFamily="66" charset="0"/>
                        </a:rPr>
                        <a:t>Κοιλιακός πόνος</a:t>
                      </a:r>
                      <a:endParaRPr lang="el-GR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omic Sans MS" pitchFamily="66" charset="0"/>
                        </a:rPr>
                        <a:t>Αιματηρές κενώσεις</a:t>
                      </a:r>
                      <a:endParaRPr lang="el-GR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kern="12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Ναυτία</a:t>
                      </a:r>
                    </a:p>
                    <a:p>
                      <a:pPr algn="ctr"/>
                      <a:r>
                        <a:rPr lang="el-GR" sz="1800" kern="12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έμετοι</a:t>
                      </a:r>
                      <a:endParaRPr lang="el-GR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kern="12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Στοιχεία φλεγμονής</a:t>
                      </a:r>
                    </a:p>
                    <a:p>
                      <a:pPr algn="ctr"/>
                      <a:r>
                        <a:rPr lang="el-GR" sz="1800" kern="1200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στα κόπρανα</a:t>
                      </a:r>
                      <a:endParaRPr lang="el-GR" dirty="0">
                        <a:solidFill>
                          <a:schemeClr val="tx1">
                            <a:lumMod val="9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2519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Campylobacter</a:t>
                      </a:r>
                      <a:endParaRPr lang="el-GR" b="1" dirty="0">
                        <a:latin typeface="Comic Sans MS" pitchFamily="66" charset="0"/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 dirty="0" smtClean="0">
                          <a:latin typeface="Comic Sans MS" pitchFamily="66" charset="0"/>
                        </a:rPr>
                        <a:t>Συχνά</a:t>
                      </a:r>
                      <a:endParaRPr lang="el-GR" sz="1700" dirty="0">
                        <a:latin typeface="Comic Sans MS" pitchFamily="66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Συχνά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Πιθανά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Πιθανά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Συχνά</a:t>
                      </a:r>
                    </a:p>
                  </a:txBody>
                  <a:tcPr/>
                </a:tc>
              </a:tr>
              <a:tr h="353808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Comic Sans MS" pitchFamily="66" charset="0"/>
                        </a:rPr>
                        <a:t>Salmonella</a:t>
                      </a:r>
                      <a:endParaRPr lang="el-GR" b="1" i="1" dirty="0">
                        <a:latin typeface="Comic Sans MS" pitchFamily="66" charset="0"/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 dirty="0" smtClean="0">
                          <a:latin typeface="Comic Sans MS" pitchFamily="66" charset="0"/>
                        </a:rPr>
                        <a:t>Συχνά</a:t>
                      </a:r>
                      <a:endParaRPr lang="el-GR" sz="1700" dirty="0">
                        <a:latin typeface="Comic Sans MS" pitchFamily="66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Συχνά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Πιθανά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Πιθανά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Συχνά</a:t>
                      </a:r>
                    </a:p>
                  </a:txBody>
                  <a:tcPr/>
                </a:tc>
              </a:tr>
              <a:tr h="353808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err="1" smtClean="0">
                          <a:latin typeface="Comic Sans MS" pitchFamily="66" charset="0"/>
                        </a:rPr>
                        <a:t>Shigella</a:t>
                      </a:r>
                      <a:endParaRPr lang="el-GR" b="1" i="1" dirty="0">
                        <a:latin typeface="Comic Sans MS" pitchFamily="66" charset="0"/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 dirty="0" smtClean="0">
                          <a:latin typeface="Comic Sans MS" pitchFamily="66" charset="0"/>
                        </a:rPr>
                        <a:t>Συχνά</a:t>
                      </a:r>
                      <a:endParaRPr lang="el-GR" sz="1700" dirty="0">
                        <a:latin typeface="Comic Sans MS" pitchFamily="66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Συχνά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Πιθανά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Συχνά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Συχνά</a:t>
                      </a:r>
                    </a:p>
                  </a:txBody>
                  <a:tcPr/>
                </a:tc>
              </a:tr>
              <a:tr h="35380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mic Sans MS" pitchFamily="66" charset="0"/>
                        </a:rPr>
                        <a:t>STEC</a:t>
                      </a:r>
                      <a:endParaRPr lang="el-GR" b="1" dirty="0">
                        <a:latin typeface="Comic Sans MS" pitchFamily="66" charset="0"/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 dirty="0" smtClean="0">
                          <a:latin typeface="Comic Sans MS" pitchFamily="66" charset="0"/>
                        </a:rPr>
                        <a:t>Όχι πιθανό</a:t>
                      </a:r>
                      <a:endParaRPr lang="el-GR" sz="1700" dirty="0">
                        <a:latin typeface="Comic Sans MS" pitchFamily="66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Συχνά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Συχνά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Πιθανά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 dirty="0" smtClean="0">
                          <a:latin typeface="Comic Sans MS" pitchFamily="66" charset="0"/>
                        </a:rPr>
                        <a:t>Όχι Συχνά</a:t>
                      </a:r>
                      <a:endParaRPr lang="el-GR" sz="17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49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mic Sans MS" pitchFamily="66" charset="0"/>
                        </a:rPr>
                        <a:t>C.</a:t>
                      </a:r>
                      <a:r>
                        <a:rPr lang="en-US" b="1" i="1" baseline="0" dirty="0" smtClean="0">
                          <a:latin typeface="Comic Sans MS" pitchFamily="66" charset="0"/>
                        </a:rPr>
                        <a:t> difficile</a:t>
                      </a:r>
                      <a:endParaRPr lang="el-GR" b="1" dirty="0">
                        <a:latin typeface="Comic Sans MS" pitchFamily="66" charset="0"/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 dirty="0" smtClean="0">
                          <a:latin typeface="Comic Sans MS" pitchFamily="66" charset="0"/>
                        </a:rPr>
                        <a:t>Πιθανά</a:t>
                      </a:r>
                      <a:endParaRPr lang="el-GR" sz="1700" dirty="0">
                        <a:latin typeface="Comic Sans MS" pitchFamily="66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Πιθανά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Πιθανά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Όχι πιθανό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Συχνά</a:t>
                      </a:r>
                    </a:p>
                  </a:txBody>
                  <a:tcPr/>
                </a:tc>
              </a:tr>
              <a:tr h="381352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Comic Sans MS" pitchFamily="66" charset="0"/>
                        </a:rPr>
                        <a:t>Vibrio</a:t>
                      </a:r>
                      <a:endParaRPr lang="el-GR" b="1" i="1" dirty="0">
                        <a:latin typeface="Comic Sans MS" pitchFamily="66" charset="0"/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 dirty="0" smtClean="0">
                          <a:latin typeface="Comic Sans MS" pitchFamily="66" charset="0"/>
                        </a:rPr>
                        <a:t>Ποικίλλει</a:t>
                      </a:r>
                      <a:endParaRPr lang="el-GR" sz="1700" dirty="0">
                        <a:latin typeface="Comic Sans MS" pitchFamily="66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Ποικίλλει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Ποικίλλει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Ποικίλλει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Ποικίλλει</a:t>
                      </a:r>
                    </a:p>
                  </a:txBody>
                  <a:tcPr/>
                </a:tc>
              </a:tr>
              <a:tr h="353808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err="1" smtClean="0">
                          <a:latin typeface="Comic Sans MS" pitchFamily="66" charset="0"/>
                        </a:rPr>
                        <a:t>Yersinia</a:t>
                      </a:r>
                      <a:endParaRPr lang="el-GR" b="1" i="1" dirty="0">
                        <a:latin typeface="Comic Sans MS" pitchFamily="66" charset="0"/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 dirty="0" smtClean="0">
                          <a:latin typeface="Comic Sans MS" pitchFamily="66" charset="0"/>
                        </a:rPr>
                        <a:t>Συχνά</a:t>
                      </a:r>
                      <a:endParaRPr lang="el-GR" sz="1700" dirty="0">
                        <a:latin typeface="Comic Sans MS" pitchFamily="66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Συχνά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Πιθανά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Πιθανά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Πιθανά</a:t>
                      </a:r>
                    </a:p>
                  </a:txBody>
                  <a:tcPr/>
                </a:tc>
              </a:tr>
              <a:tr h="353808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mic Sans MS" pitchFamily="66" charset="0"/>
                        </a:rPr>
                        <a:t>Norovirus</a:t>
                      </a:r>
                      <a:endParaRPr lang="el-GR" b="1" dirty="0">
                        <a:latin typeface="Comic Sans MS" pitchFamily="66" charset="0"/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 smtClean="0">
                          <a:latin typeface="Comic Sans MS" pitchFamily="66" charset="0"/>
                        </a:rPr>
                        <a:t>Ποικίλλει</a:t>
                      </a:r>
                      <a:endParaRPr lang="el-GR" sz="1700">
                        <a:latin typeface="Comic Sans MS" pitchFamily="66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Συχνά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 dirty="0" smtClean="0">
                          <a:latin typeface="Comic Sans MS" pitchFamily="66" charset="0"/>
                        </a:rPr>
                        <a:t>Όχι</a:t>
                      </a:r>
                      <a:endParaRPr lang="el-GR" sz="17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Συχνά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700" dirty="0" smtClean="0">
                          <a:latin typeface="Comic Sans MS" pitchFamily="66" charset="0"/>
                        </a:rPr>
                        <a:t>Όχι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6237312"/>
            <a:ext cx="93610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Oval 5"/>
          <p:cNvSpPr/>
          <p:nvPr/>
        </p:nvSpPr>
        <p:spPr>
          <a:xfrm>
            <a:off x="6084168" y="4149080"/>
            <a:ext cx="100811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2267744" y="4509120"/>
            <a:ext cx="93610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4788024" y="4509120"/>
            <a:ext cx="93610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80920" cy="5040560"/>
          </a:xfrm>
        </p:spPr>
        <p:txBody>
          <a:bodyPr>
            <a:normAutofit fontScale="92500" lnSpcReduction="20000"/>
          </a:bodyPr>
          <a:lstStyle/>
          <a:p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Στις εργαστηριακές εξετάσεις ρουτίνας δεν ανιχνεύονται σημαντικοί λοιμογόνοι παράγοντες οξείας διάρροιας  (</a:t>
            </a:r>
            <a:r>
              <a:rPr lang="en-US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ETEC, EAEC, EIEC</a:t>
            </a:r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)</a:t>
            </a:r>
          </a:p>
          <a:p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Η σοβαρή επιδημία δυσεντερίας και</a:t>
            </a:r>
            <a:r>
              <a:rPr lang="en-US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HUS </a:t>
            </a:r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στη Γερμανία και Γαλλία το</a:t>
            </a:r>
            <a:r>
              <a:rPr lang="en-US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2011 </a:t>
            </a:r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προκλήθηκε από στέλεχος </a:t>
            </a:r>
            <a:r>
              <a:rPr lang="en-US" sz="28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E. co</a:t>
            </a:r>
            <a:r>
              <a:rPr lang="en-US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li, </a:t>
            </a:r>
            <a:r>
              <a:rPr lang="en-US" sz="2800" b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O104:H4</a:t>
            </a:r>
            <a:r>
              <a:rPr lang="en-US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EAEC </a:t>
            </a:r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που είχε προσλάβει </a:t>
            </a:r>
            <a:r>
              <a:rPr lang="en-US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Shiga toxin 2-producing </a:t>
            </a:r>
            <a:r>
              <a:rPr lang="el-GR" sz="28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φάγο</a:t>
            </a:r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→ </a:t>
            </a:r>
            <a:r>
              <a:rPr lang="el-GR" sz="2800" dirty="0" smtClean="0">
                <a:latin typeface="Comic Sans MS" pitchFamily="66" charset="0"/>
              </a:rPr>
              <a:t>δημιουργεί ανησυχία για την πιθανότητα να αντιμετωπίσουμε </a:t>
            </a:r>
            <a:r>
              <a:rPr lang="el-GR" sz="2800" dirty="0" err="1" smtClean="0">
                <a:latin typeface="Comic Sans MS" pitchFamily="66" charset="0"/>
              </a:rPr>
              <a:t>υπερπαθογόνα</a:t>
            </a:r>
            <a:r>
              <a:rPr lang="el-GR" sz="2800" dirty="0" smtClean="0">
                <a:latin typeface="Comic Sans MS" pitchFamily="66" charset="0"/>
              </a:rPr>
              <a:t> </a:t>
            </a:r>
            <a:r>
              <a:rPr lang="en-US" sz="28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E. co</a:t>
            </a:r>
            <a:r>
              <a:rPr lang="en-US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li </a:t>
            </a:r>
            <a:r>
              <a:rPr lang="el-GR" sz="2800" dirty="0" smtClean="0">
                <a:latin typeface="Comic Sans MS" pitchFamily="66" charset="0"/>
              </a:rPr>
              <a:t>με πολλαπλούς λοιμογόνους παράγοντες με αθροιστική ή συνεργική δράση</a:t>
            </a:r>
            <a:endParaRPr lang="el-GR" sz="2800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Τα </a:t>
            </a:r>
            <a:r>
              <a:rPr lang="el-GR" sz="28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διαρροιογόνα</a:t>
            </a:r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 στελέχη </a:t>
            </a:r>
            <a:r>
              <a:rPr lang="en-US" sz="28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E. coli </a:t>
            </a:r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ευθύνονται</a:t>
            </a:r>
            <a:r>
              <a:rPr lang="en-US" sz="28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για το 1</a:t>
            </a:r>
            <a:r>
              <a:rPr lang="en-US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0%  </a:t>
            </a:r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περιστατικών οξείας διάρροιας σε παιδιά</a:t>
            </a:r>
            <a:r>
              <a:rPr lang="en-US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στις ΗΠΑ</a:t>
            </a:r>
            <a:endParaRPr lang="en-US" sz="2800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ΔΙΑΡΡΟΙΟΓΟΝΑ 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E. coli  </a:t>
            </a:r>
            <a:r>
              <a:rPr lang="en-US" sz="28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(I)</a:t>
            </a:r>
            <a:endParaRPr lang="el-GR" sz="2800" b="1" dirty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ΔΙΑΡΡΟΙΟΓΟΝΑ  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E</a:t>
            </a:r>
            <a:r>
              <a:rPr lang="el-GR" sz="2800" b="1" i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800" b="1" i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coli</a:t>
            </a:r>
            <a:r>
              <a:rPr lang="el-GR" sz="2800" b="1" i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endParaRPr lang="el-GR" sz="2800" b="1" i="1" dirty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7504" y="746891"/>
          <a:ext cx="9001000" cy="5768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600400"/>
                <a:gridCol w="3384376"/>
              </a:tblGrid>
              <a:tr h="629120">
                <a:tc>
                  <a:txBody>
                    <a:bodyPr/>
                    <a:lstStyle/>
                    <a:p>
                      <a:pPr algn="ctr"/>
                      <a:endParaRPr lang="en-GB" sz="1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l-GR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ΤΥΠΟΣ</a:t>
                      </a:r>
                      <a:endParaRPr lang="el-G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ΚΛΙΝΙΚΑ ΚΑΙ ΕΠΙΔΗΜΙΟΛΟΓΙΚΑ ΣΤΟΙΧΕΙΑ</a:t>
                      </a:r>
                      <a:endParaRPr lang="el-G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l-G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ΔΙΑΓΝΩΣΗ</a:t>
                      </a:r>
                      <a:endParaRPr lang="el-G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69204">
                <a:tc>
                  <a:txBody>
                    <a:bodyPr/>
                    <a:lstStyle/>
                    <a:p>
                      <a:r>
                        <a:rPr lang="en-US" sz="1600" b="0" i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Enteropathogenic</a:t>
                      </a:r>
                      <a:endParaRPr lang="el-GR" sz="1600" b="0" i="0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l-GR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1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EPEC</a:t>
                      </a:r>
                      <a:endParaRPr lang="el-GR" sz="1600" b="1" i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Βρέφη, επιδημίες </a:t>
                      </a:r>
                      <a:r>
                        <a:rPr lang="el-GR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μονάδες νεογνών</a:t>
                      </a:r>
                      <a:r>
                        <a:rPr lang="en-US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endParaRPr lang="el-GR" sz="1600" b="0" i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PCR,</a:t>
                      </a:r>
                      <a:r>
                        <a:rPr lang="en-US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Hep-2 cells </a:t>
                      </a:r>
                      <a:r>
                        <a:rPr lang="el-GR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αντικατέστησαν</a:t>
                      </a:r>
                      <a:r>
                        <a:rPr lang="el-GR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1600" b="0" i="0" baseline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οροτυπία</a:t>
                      </a:r>
                      <a:r>
                        <a:rPr lang="el-GR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κέντρα αναφοράς</a:t>
                      </a:r>
                      <a:endParaRPr lang="el-GR" sz="1600" b="0" i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08869">
                <a:tc>
                  <a:txBody>
                    <a:bodyPr/>
                    <a:lstStyle/>
                    <a:p>
                      <a:r>
                        <a:rPr lang="en-US" sz="1600" b="0" i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Enterotoxigenic</a:t>
                      </a:r>
                      <a:r>
                        <a:rPr lang="en-US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r>
                        <a:rPr lang="en-US" sz="1600" b="1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ETEC</a:t>
                      </a:r>
                      <a:endParaRPr lang="el-GR" sz="1600" b="1" i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Διάρροια</a:t>
                      </a:r>
                      <a:r>
                        <a:rPr lang="el-GR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ταξιδιωτών       </a:t>
                      </a:r>
                      <a:r>
                        <a:rPr lang="el-GR" sz="1600" b="0" i="0" baseline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Τροφιμογενείς</a:t>
                      </a:r>
                      <a:r>
                        <a:rPr lang="el-GR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λοιμώξεις</a:t>
                      </a:r>
                      <a:r>
                        <a:rPr lang="en-US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l-GR" sz="1600" b="0" i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Ανίχνευση εντεροτοξινών</a:t>
                      </a:r>
                      <a:r>
                        <a:rPr lang="el-GR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LT-ST) </a:t>
                      </a:r>
                      <a:r>
                        <a:rPr lang="el-GR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ELISA, real time PCR)       </a:t>
                      </a:r>
                      <a:r>
                        <a:rPr lang="el-GR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Κέντρα αναφοράς</a:t>
                      </a:r>
                      <a:endParaRPr lang="el-GR" sz="1600" b="0" i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51872">
                <a:tc>
                  <a:txBody>
                    <a:bodyPr/>
                    <a:lstStyle/>
                    <a:p>
                      <a:r>
                        <a:rPr lang="en-US" sz="1600" b="0" i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Enteroinvasive</a:t>
                      </a:r>
                      <a:r>
                        <a:rPr lang="en-US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r>
                        <a:rPr lang="en-US" sz="1600" b="1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EIEC</a:t>
                      </a:r>
                      <a:endParaRPr lang="el-GR" sz="1600" b="1" i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Παιδιατρική</a:t>
                      </a:r>
                      <a:r>
                        <a:rPr lang="el-GR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διάρροια Βραζιλία, ανατολική Ευρώπη</a:t>
                      </a:r>
                      <a:endParaRPr lang="en-US" sz="1600" b="0" i="0" baseline="0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l-GR" sz="1600" b="0" i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Τροφιμογενείς</a:t>
                      </a:r>
                      <a:r>
                        <a:rPr lang="el-GR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λοιμώξεις</a:t>
                      </a:r>
                      <a:endParaRPr lang="el-GR" sz="1600" b="0" i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PCR: </a:t>
                      </a:r>
                      <a:r>
                        <a:rPr lang="el-GR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παρουσία</a:t>
                      </a:r>
                      <a:r>
                        <a:rPr lang="en-US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i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shigella</a:t>
                      </a:r>
                      <a:r>
                        <a:rPr lang="en-US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-like invasion plasmid </a:t>
                      </a:r>
                    </a:p>
                    <a:p>
                      <a:r>
                        <a:rPr lang="el-GR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Κέντρα αναφοράς</a:t>
                      </a:r>
                      <a:endParaRPr lang="en-US" sz="1600" b="0" i="0" baseline="0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53917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Shiga toxin–producing</a:t>
                      </a:r>
                      <a:r>
                        <a:rPr lang="en-US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1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STEC (</a:t>
                      </a:r>
                      <a:r>
                        <a:rPr lang="en-US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EHEC)</a:t>
                      </a:r>
                      <a:endParaRPr lang="el-GR" sz="1600" b="1" i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Υδαρής</a:t>
                      </a:r>
                      <a:r>
                        <a:rPr lang="el-GR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διάρροια → Αιμορραγική</a:t>
                      </a:r>
                      <a:r>
                        <a:rPr lang="el-GR" sz="1600" b="0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l-GR" sz="1600" b="0" i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r>
                        <a:rPr lang="el-GR" sz="1600" b="0" i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Αιμολυτικό</a:t>
                      </a:r>
                      <a:r>
                        <a:rPr lang="el-GR" sz="1600" b="0" i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ουραιμικό σύνδρομο</a:t>
                      </a:r>
                      <a:endParaRPr lang="en-US" sz="1600" b="0" i="0" baseline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l-GR" sz="1600" b="0" i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1600" b="0" i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sorb (+)</a:t>
                      </a:r>
                      <a:r>
                        <a:rPr lang="el-GR" sz="1600" b="0" i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 </a:t>
                      </a:r>
                      <a:r>
                        <a:rPr lang="en-US" sz="1600" b="0" i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40% non-O157 </a:t>
                      </a:r>
                      <a:endParaRPr lang="el-GR" sz="1600" b="0" i="0" dirty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Ανίχνευση τοξίνης-1,2</a:t>
                      </a:r>
                      <a:r>
                        <a:rPr lang="el-GR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σε κόπρανα κ/α σε </a:t>
                      </a:r>
                      <a:r>
                        <a:rPr lang="en-US" sz="1600" dirty="0" smtClean="0">
                          <a:latin typeface="Comic Sans MS" pitchFamily="66" charset="0"/>
                        </a:rPr>
                        <a:t>SMAC</a:t>
                      </a:r>
                      <a:r>
                        <a:rPr lang="el-GR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(Ο157-Η7)</a:t>
                      </a:r>
                      <a:endParaRPr lang="el-GR" sz="1600" b="0" i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08869">
                <a:tc>
                  <a:txBody>
                    <a:bodyPr/>
                    <a:lstStyle/>
                    <a:p>
                      <a:r>
                        <a:rPr lang="en-US" sz="1600" b="0" i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Enteroaggregative</a:t>
                      </a:r>
                      <a:r>
                        <a:rPr lang="en-US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1600" b="1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EAEC</a:t>
                      </a:r>
                      <a:endParaRPr lang="el-GR" sz="1600" b="1" i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Παιδιατρική διάρροια</a:t>
                      </a:r>
                    </a:p>
                    <a:p>
                      <a:r>
                        <a:rPr lang="el-GR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Διάρροια</a:t>
                      </a:r>
                      <a:r>
                        <a:rPr lang="el-GR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ταξιδιωτών</a:t>
                      </a:r>
                    </a:p>
                    <a:p>
                      <a:r>
                        <a:rPr lang="en-US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AIDS-associated </a:t>
                      </a:r>
                      <a:r>
                        <a:rPr lang="el-GR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διάρροια</a:t>
                      </a:r>
                      <a:endParaRPr lang="el-GR" sz="1600" b="0" i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Characteristic attachment pattern to Hep-2 cells </a:t>
                      </a:r>
                      <a:r>
                        <a:rPr lang="el-GR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PCR:</a:t>
                      </a:r>
                      <a:r>
                        <a:rPr lang="en-US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0" i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aggR</a:t>
                      </a:r>
                      <a:r>
                        <a:rPr lang="en-US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l-GR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κέντρα αναφοράς</a:t>
                      </a:r>
                      <a:endParaRPr lang="en-US" sz="1600" b="0" i="0" baseline="0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92349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Diffusely adherent  </a:t>
                      </a:r>
                      <a:r>
                        <a:rPr lang="en-US" sz="1600" b="1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DAEC</a:t>
                      </a:r>
                      <a:endParaRPr lang="el-GR" sz="1600" b="1" i="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Παιδιατρική</a:t>
                      </a:r>
                      <a:r>
                        <a:rPr lang="en-US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διάρροια</a:t>
                      </a:r>
                      <a:r>
                        <a:rPr lang="en-US" sz="1600" b="0" i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1600" b="0" i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αναπτυσσόμενες</a:t>
                      </a:r>
                      <a:r>
                        <a:rPr lang="en-US" sz="1600" b="0" i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1600" b="0" i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χώρες</a:t>
                      </a:r>
                      <a:endParaRPr lang="en-US" sz="1600" b="0" i="0" baseline="0" dirty="0" smtClean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i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Διάρροια</a:t>
                      </a:r>
                      <a:r>
                        <a:rPr lang="el-GR" sz="1600" b="0" i="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ταξιδιωτών</a:t>
                      </a:r>
                      <a:endParaRPr lang="el-GR" sz="1600" b="0" i="0" dirty="0">
                        <a:solidFill>
                          <a:schemeClr val="bg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Hep-2 assay, PCR</a:t>
                      </a:r>
                      <a:endParaRPr lang="el-GR" sz="1600" b="0" i="0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i="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Κέντρα αναφοράς</a:t>
                      </a:r>
                      <a:endParaRPr lang="en-US" sz="1600" b="0" i="0" baseline="0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3995936" y="3933056"/>
            <a:ext cx="136815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Oval 5"/>
          <p:cNvSpPr/>
          <p:nvPr/>
        </p:nvSpPr>
        <p:spPr>
          <a:xfrm>
            <a:off x="2123728" y="2204864"/>
            <a:ext cx="2160240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6588224" y="1916832"/>
            <a:ext cx="1800200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5724128" y="2780928"/>
            <a:ext cx="1800200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Oval 8"/>
          <p:cNvSpPr/>
          <p:nvPr/>
        </p:nvSpPr>
        <p:spPr>
          <a:xfrm>
            <a:off x="5724128" y="3573016"/>
            <a:ext cx="1872208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Oval 9"/>
          <p:cNvSpPr/>
          <p:nvPr/>
        </p:nvSpPr>
        <p:spPr>
          <a:xfrm>
            <a:off x="6732240" y="5373216"/>
            <a:ext cx="172819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Oval 10"/>
          <p:cNvSpPr/>
          <p:nvPr/>
        </p:nvSpPr>
        <p:spPr>
          <a:xfrm>
            <a:off x="5724128" y="5949280"/>
            <a:ext cx="1800200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Oval 11"/>
          <p:cNvSpPr/>
          <p:nvPr/>
        </p:nvSpPr>
        <p:spPr>
          <a:xfrm>
            <a:off x="2051720" y="4437112"/>
            <a:ext cx="266429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Oval 12"/>
          <p:cNvSpPr/>
          <p:nvPr/>
        </p:nvSpPr>
        <p:spPr>
          <a:xfrm>
            <a:off x="2051720" y="1700808"/>
            <a:ext cx="86409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Oval 13"/>
          <p:cNvSpPr/>
          <p:nvPr/>
        </p:nvSpPr>
        <p:spPr>
          <a:xfrm>
            <a:off x="5508104" y="3933056"/>
            <a:ext cx="363589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051720" y="4869160"/>
            <a:ext cx="22322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96944" cy="720080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 smtClean="0">
                <a:solidFill>
                  <a:srgbClr val="FFFF00"/>
                </a:solidFill>
                <a:latin typeface="Comic Sans MS" pitchFamily="66" charset="0"/>
              </a:rPr>
              <a:t>Διάρροια από </a:t>
            </a:r>
            <a: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  <a:t>STEC </a:t>
            </a:r>
            <a:b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  <a:t>(</a:t>
            </a:r>
            <a:r>
              <a:rPr lang="el-GR" sz="3200" b="1" dirty="0" err="1" smtClean="0">
                <a:solidFill>
                  <a:srgbClr val="FFFF00"/>
                </a:solidFill>
                <a:latin typeface="Comic Sans MS" pitchFamily="66" charset="0"/>
              </a:rPr>
              <a:t>εντεροαιμορραγικά</a:t>
            </a:r>
            <a:r>
              <a:rPr lang="el-GR" sz="32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  <a:t>EHEC</a:t>
            </a:r>
            <a:r>
              <a:rPr lang="el-GR" sz="3200" b="1" dirty="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  <a:endParaRPr lang="el-GR" sz="32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4608512"/>
          </a:xfrm>
        </p:spPr>
        <p:txBody>
          <a:bodyPr>
            <a:normAutofit fontScale="55000" lnSpcReduction="20000"/>
          </a:bodyPr>
          <a:lstStyle/>
          <a:p>
            <a:pPr>
              <a:buClr>
                <a:schemeClr val="bg2">
                  <a:lumMod val="60000"/>
                  <a:lumOff val="40000"/>
                </a:schemeClr>
              </a:buClr>
            </a:pPr>
            <a:r>
              <a:rPr lang="el-GR" sz="3600" dirty="0" smtClean="0">
                <a:latin typeface="Comic Sans MS" pitchFamily="66" charset="0"/>
              </a:rPr>
              <a:t>Κλινική εικόνα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</a:pPr>
            <a:r>
              <a:rPr lang="el-GR" sz="3600" dirty="0" smtClean="0">
                <a:latin typeface="Comic Sans MS" pitchFamily="66" charset="0"/>
              </a:rPr>
              <a:t>Έντονα κοιλιακά άλγη χωρίς πυρετό, υδαρής διάρροια  </a:t>
            </a:r>
            <a:r>
              <a:rPr lang="el-GR" sz="3600" dirty="0" smtClean="0">
                <a:latin typeface="Calibri"/>
              </a:rPr>
              <a:t>→</a:t>
            </a:r>
            <a:r>
              <a:rPr lang="el-GR" sz="3600" dirty="0" smtClean="0">
                <a:latin typeface="Comic Sans MS" pitchFamily="66" charset="0"/>
              </a:rPr>
              <a:t> </a:t>
            </a:r>
            <a:r>
              <a:rPr lang="el-GR" sz="3600" dirty="0" smtClean="0">
                <a:solidFill>
                  <a:srgbClr val="FFFF00"/>
                </a:solidFill>
                <a:latin typeface="Comic Sans MS" pitchFamily="66" charset="0"/>
              </a:rPr>
              <a:t>αιμορραγική </a:t>
            </a:r>
            <a:r>
              <a:rPr lang="el-GR" sz="3600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3600" dirty="0" err="1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κολίτις</a:t>
            </a:r>
            <a:r>
              <a:rPr lang="el-GR" sz="3600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36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(1-5 </a:t>
            </a:r>
            <a:r>
              <a:rPr lang="el-GR" sz="36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ημ</a:t>
            </a:r>
            <a:r>
              <a:rPr lang="el-GR" sz="36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80% ασθενών) </a:t>
            </a:r>
            <a:endParaRPr lang="el-GR" sz="3600" dirty="0" smtClean="0">
              <a:latin typeface="Comic Sans MS" pitchFamily="66" charset="0"/>
            </a:endParaRP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</a:pPr>
            <a:r>
              <a:rPr lang="el-GR" sz="3600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Aharoni" pitchFamily="2" charset="-79"/>
              </a:rPr>
              <a:t>Αιμολυτικό ουραιμικό σύνδρομο</a:t>
            </a:r>
            <a:endParaRPr lang="el-GR" sz="3600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lvl="2"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l-GR" sz="3300" dirty="0" err="1" smtClean="0">
                <a:latin typeface="Comic Sans MS" pitchFamily="66" charset="0"/>
              </a:rPr>
              <a:t>Μικροαγγειοπαθητική</a:t>
            </a:r>
            <a:r>
              <a:rPr lang="el-GR" sz="3300" dirty="0" smtClean="0">
                <a:latin typeface="Comic Sans MS" pitchFamily="66" charset="0"/>
              </a:rPr>
              <a:t> αιμολυτική αναιμία</a:t>
            </a:r>
          </a:p>
          <a:p>
            <a:pPr lvl="2"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l-GR" sz="33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Θρομβοπενία</a:t>
            </a:r>
            <a:endParaRPr lang="el-GR" sz="3300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lvl="2"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l-GR" sz="33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Οξεία νεφρική ανεπάρκεια</a:t>
            </a:r>
          </a:p>
          <a:p>
            <a:pPr>
              <a:buClr>
                <a:schemeClr val="bg2">
                  <a:lumMod val="60000"/>
                  <a:lumOff val="40000"/>
                </a:schemeClr>
              </a:buClr>
            </a:pPr>
            <a:r>
              <a:rPr lang="en-US" sz="36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Shiga </a:t>
            </a:r>
            <a:r>
              <a:rPr lang="el-GR" sz="36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τοξίνη που απελευθερώνεται στο έντερο εισέρχεται στην κυκλοφορία και προσβάλλει το νεφρικό ενδοθήλιο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</a:pPr>
            <a:r>
              <a:rPr lang="el-GR" sz="33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Μέγεθος </a:t>
            </a:r>
            <a:r>
              <a:rPr lang="el-GR" sz="33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ενοφθαλμίσματος</a:t>
            </a:r>
            <a:endParaRPr lang="el-GR" sz="3300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</a:pPr>
            <a:r>
              <a:rPr lang="el-GR" sz="33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Ορότυπος</a:t>
            </a:r>
            <a:r>
              <a:rPr lang="el-GR" sz="33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(συχνότερα Ο157)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</a:pPr>
            <a:r>
              <a:rPr lang="el-GR" sz="33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Τύπος </a:t>
            </a:r>
            <a:r>
              <a:rPr lang="en-US" sz="33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Shiga-toxin</a:t>
            </a:r>
            <a:r>
              <a:rPr lang="el-GR" sz="33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 (2 συχνότερα από 1)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</a:pPr>
            <a:r>
              <a:rPr lang="el-GR" sz="33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Ηλικία (παιδιά-ηλικιωμένοι)</a:t>
            </a:r>
          </a:p>
          <a:p>
            <a:pPr lvl="1">
              <a:buClr>
                <a:schemeClr val="bg2">
                  <a:lumMod val="60000"/>
                  <a:lumOff val="40000"/>
                </a:schemeClr>
              </a:buClr>
            </a:pPr>
            <a:r>
              <a:rPr lang="el-GR" sz="33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Λήψη φαρμάκων (αντιβιοτικά, </a:t>
            </a:r>
            <a:r>
              <a:rPr lang="el-GR" sz="33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αντιδιαρροϊκά</a:t>
            </a:r>
            <a:r>
              <a:rPr lang="el-GR" sz="33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Clr>
                <a:schemeClr val="bg2">
                  <a:lumMod val="60000"/>
                  <a:lumOff val="40000"/>
                </a:schemeClr>
              </a:buClr>
            </a:pPr>
            <a:r>
              <a:rPr lang="el-GR" sz="36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2/3 των παιδιών με </a:t>
            </a:r>
            <a:r>
              <a:rPr lang="en-US" sz="36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HUS </a:t>
            </a:r>
            <a:r>
              <a:rPr lang="el-GR" sz="36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θα χρειαστούν </a:t>
            </a:r>
            <a:r>
              <a:rPr lang="el-GR" sz="36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αιμοδιάλυση</a:t>
            </a:r>
            <a:endParaRPr lang="el-GR" sz="3600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bg2">
                  <a:lumMod val="60000"/>
                  <a:lumOff val="40000"/>
                </a:schemeClr>
              </a:buClr>
            </a:pPr>
            <a:r>
              <a:rPr lang="el-GR" sz="36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Η θνησιμότητα κυμαίνεται 3-5%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9552" y="5805264"/>
            <a:ext cx="7992888" cy="79208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Λοίμωξη από 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STEC </a:t>
            </a:r>
            <a:r>
              <a:rPr lang="el-GR" sz="24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αποτελεί την κύρια αιτία νεφρικής ανεπάρκειας στην παιδική ηλικία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 smtClean="0">
                <a:solidFill>
                  <a:srgbClr val="FFFF00"/>
                </a:solidFill>
                <a:latin typeface="Comic Sans MS" pitchFamily="66" charset="0"/>
              </a:rPr>
              <a:t>ΙΟΙ</a:t>
            </a:r>
            <a:endParaRPr lang="el-GR" sz="32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52596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ct val="25000"/>
              </a:spcAft>
              <a:buClr>
                <a:srgbClr val="FFFF00"/>
              </a:buClr>
            </a:pPr>
            <a:r>
              <a:rPr lang="el-GR" sz="2800" dirty="0" smtClean="0">
                <a:latin typeface="Comic Sans MS" pitchFamily="66" charset="0"/>
              </a:rPr>
              <a:t>Συχνότερο αίτιο λοιμώδους διάρροιας</a:t>
            </a:r>
          </a:p>
          <a:p>
            <a:pPr lvl="1">
              <a:spcAft>
                <a:spcPct val="25000"/>
              </a:spcAft>
              <a:buClr>
                <a:srgbClr val="FFFF00"/>
              </a:buClr>
            </a:pPr>
            <a:r>
              <a:rPr lang="en-US" sz="2400" dirty="0" err="1" smtClean="0">
                <a:latin typeface="Comic Sans MS" pitchFamily="66" charset="0"/>
              </a:rPr>
              <a:t>Norovirus</a:t>
            </a:r>
            <a:endParaRPr lang="el-GR" sz="2400" dirty="0" smtClean="0">
              <a:latin typeface="Comic Sans MS" pitchFamily="66" charset="0"/>
            </a:endParaRPr>
          </a:p>
          <a:p>
            <a:pPr lvl="1">
              <a:spcAft>
                <a:spcPct val="25000"/>
              </a:spcAft>
              <a:buClr>
                <a:srgbClr val="FFFF00"/>
              </a:buClr>
            </a:pPr>
            <a:r>
              <a:rPr lang="en-US" sz="2400" dirty="0" smtClean="0">
                <a:latin typeface="Comic Sans MS" pitchFamily="66" charset="0"/>
              </a:rPr>
              <a:t>Rotavirus </a:t>
            </a:r>
            <a:endParaRPr lang="el-GR" sz="2400" dirty="0" smtClean="0">
              <a:latin typeface="Comic Sans MS" pitchFamily="66" charset="0"/>
            </a:endParaRPr>
          </a:p>
          <a:p>
            <a:pPr lvl="1">
              <a:spcAft>
                <a:spcPct val="25000"/>
              </a:spcAft>
              <a:buClr>
                <a:srgbClr val="FFFF00"/>
              </a:buClr>
            </a:pPr>
            <a:r>
              <a:rPr lang="en-US" sz="2400" dirty="0" smtClean="0">
                <a:latin typeface="Comic Sans MS" pitchFamily="66" charset="0"/>
              </a:rPr>
              <a:t>Adenovirus (40, 41) </a:t>
            </a:r>
            <a:endParaRPr lang="el-GR" sz="2400" dirty="0" smtClean="0">
              <a:latin typeface="Comic Sans MS" pitchFamily="66" charset="0"/>
            </a:endParaRPr>
          </a:p>
          <a:p>
            <a:pPr lvl="1">
              <a:spcAft>
                <a:spcPct val="25000"/>
              </a:spcAft>
              <a:buClr>
                <a:srgbClr val="FFFF00"/>
              </a:buClr>
            </a:pPr>
            <a:r>
              <a:rPr lang="en-US" sz="2400" dirty="0" err="1" smtClean="0">
                <a:latin typeface="Comic Sans MS" pitchFamily="66" charset="0"/>
              </a:rPr>
              <a:t>Astrovirus</a:t>
            </a:r>
            <a:endParaRPr lang="en-US" sz="2400" dirty="0" smtClean="0">
              <a:latin typeface="Comic Sans MS" pitchFamily="66" charset="0"/>
            </a:endParaRPr>
          </a:p>
          <a:p>
            <a:pPr>
              <a:spcAft>
                <a:spcPct val="25000"/>
              </a:spcAft>
              <a:buClr>
                <a:srgbClr val="FFFF00"/>
              </a:buClr>
            </a:pPr>
            <a:r>
              <a:rPr lang="el-GR" sz="2800" dirty="0" smtClean="0">
                <a:latin typeface="Comic Sans MS" pitchFamily="66" charset="0"/>
              </a:rPr>
              <a:t>Συνήθη συμπτώματα</a:t>
            </a:r>
            <a:r>
              <a:rPr lang="en-US" sz="2800" dirty="0" smtClean="0">
                <a:latin typeface="Comic Sans MS" pitchFamily="66" charset="0"/>
              </a:rPr>
              <a:t>: </a:t>
            </a:r>
            <a:r>
              <a:rPr lang="el-GR" sz="2800" dirty="0" smtClean="0">
                <a:solidFill>
                  <a:srgbClr val="FFFF00"/>
                </a:solidFill>
                <a:latin typeface="Comic Sans MS" pitchFamily="66" charset="0"/>
              </a:rPr>
              <a:t>χαμηλός πυρετός, ναυτία, έμετοι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el-GR" sz="2800" dirty="0" smtClean="0">
                <a:solidFill>
                  <a:srgbClr val="FFFF00"/>
                </a:solidFill>
                <a:latin typeface="Comic Sans MS" pitchFamily="66" charset="0"/>
              </a:rPr>
              <a:t>κοιλιακά άλγη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,  </a:t>
            </a:r>
            <a:r>
              <a:rPr lang="el-GR" sz="2800" dirty="0" smtClean="0">
                <a:solidFill>
                  <a:srgbClr val="FFFF00"/>
                </a:solidFill>
                <a:latin typeface="Comic Sans MS" pitchFamily="66" charset="0"/>
              </a:rPr>
              <a:t>υδαρείς διάρροιες </a:t>
            </a:r>
            <a:r>
              <a:rPr lang="el-GR" sz="2800" dirty="0" smtClean="0">
                <a:latin typeface="Comic Sans MS" pitchFamily="66" charset="0"/>
              </a:rPr>
              <a:t>διάρκειας </a:t>
            </a:r>
            <a:r>
              <a:rPr lang="el-GR" sz="2800" dirty="0" err="1" smtClean="0">
                <a:latin typeface="Comic Sans MS" pitchFamily="66" charset="0"/>
              </a:rPr>
              <a:t>εώς</a:t>
            </a:r>
            <a:r>
              <a:rPr lang="el-GR" sz="2800" dirty="0" smtClean="0">
                <a:latin typeface="Comic Sans MS" pitchFamily="66" charset="0"/>
              </a:rPr>
              <a:t> 1 εβδομάδα</a:t>
            </a:r>
            <a:endParaRPr lang="en-US" sz="2800" dirty="0" smtClean="0">
              <a:latin typeface="Comic Sans MS" pitchFamily="66" charset="0"/>
            </a:endParaRPr>
          </a:p>
          <a:p>
            <a:pPr>
              <a:spcAft>
                <a:spcPct val="25000"/>
              </a:spcAft>
              <a:buClr>
                <a:srgbClr val="FFFF00"/>
              </a:buClr>
            </a:pPr>
            <a:r>
              <a:rPr lang="el-GR" sz="2800" dirty="0" smtClean="0">
                <a:latin typeface="Comic Sans MS" pitchFamily="66" charset="0"/>
              </a:rPr>
              <a:t>Αποβολή του ιού για εβδομάδες μετά την υποχώρηση  των συμπτωμάτων</a:t>
            </a:r>
            <a:endParaRPr lang="en-US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 smtClean="0">
                <a:solidFill>
                  <a:srgbClr val="FFFF00"/>
                </a:solidFill>
                <a:latin typeface="Comic Sans MS" pitchFamily="66" charset="0"/>
              </a:rPr>
              <a:t>ΙΟΙ</a:t>
            </a:r>
            <a:endParaRPr lang="el-GR" sz="32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7859216" cy="5877272"/>
          </a:xfrm>
        </p:spPr>
        <p:txBody>
          <a:bodyPr>
            <a:normAutofit/>
          </a:bodyPr>
          <a:lstStyle/>
          <a:p>
            <a:pPr lvl="1">
              <a:buClr>
                <a:srgbClr val="FFFF00"/>
              </a:buClr>
            </a:pPr>
            <a:r>
              <a:rPr lang="en-US" sz="2400" dirty="0" err="1" smtClean="0">
                <a:solidFill>
                  <a:srgbClr val="FFFF00"/>
                </a:solidFill>
                <a:latin typeface="Comic Sans MS" pitchFamily="66" charset="0"/>
              </a:rPr>
              <a:t>Norovirus</a:t>
            </a:r>
            <a:endParaRPr lang="en-US" sz="24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lvl="2">
              <a:buClr>
                <a:srgbClr val="FFFF00"/>
              </a:buClr>
            </a:pPr>
            <a:r>
              <a:rPr lang="el-GR" sz="2000" dirty="0" smtClean="0">
                <a:latin typeface="Comic Sans MS" pitchFamily="66" charset="0"/>
              </a:rPr>
              <a:t>Χειμερινές επιδημίες (κρουαζιερόπλοια, οίκοι ευγηρίας) </a:t>
            </a:r>
            <a:endParaRPr lang="en-US" sz="2000" dirty="0" smtClean="0">
              <a:latin typeface="Comic Sans MS" pitchFamily="66" charset="0"/>
            </a:endParaRPr>
          </a:p>
          <a:p>
            <a:pPr lvl="2">
              <a:buClr>
                <a:srgbClr val="FFFF00"/>
              </a:buClr>
            </a:pPr>
            <a:r>
              <a:rPr lang="el-GR" sz="2000" dirty="0" smtClean="0">
                <a:latin typeface="Comic Sans MS" pitchFamily="66" charset="0"/>
              </a:rPr>
              <a:t>Υψηλής μεταδοτικότητας (και με σταγονίδια εμέτων), μικρή μολυσματική δόση (10-100 </a:t>
            </a:r>
            <a:r>
              <a:rPr lang="el-GR" sz="2000" dirty="0" err="1" smtClean="0">
                <a:latin typeface="Comic Sans MS" pitchFamily="66" charset="0"/>
              </a:rPr>
              <a:t>ιϊκά</a:t>
            </a:r>
            <a:r>
              <a:rPr lang="el-GR" sz="2000" dirty="0" smtClean="0">
                <a:latin typeface="Comic Sans MS" pitchFamily="66" charset="0"/>
              </a:rPr>
              <a:t> σωματίδια), ασυνήθιστη σταθερότητα στο περιβάλλον</a:t>
            </a:r>
            <a:endParaRPr lang="en-US" sz="2000" dirty="0" smtClean="0">
              <a:latin typeface="Comic Sans MS" pitchFamily="66" charset="0"/>
            </a:endParaRPr>
          </a:p>
          <a:p>
            <a:pPr lvl="2">
              <a:buClr>
                <a:srgbClr val="FFFF00"/>
              </a:buClr>
            </a:pPr>
            <a:r>
              <a:rPr lang="el-GR" sz="2000" dirty="0" smtClean="0">
                <a:latin typeface="Comic Sans MS" pitchFamily="66" charset="0"/>
              </a:rPr>
              <a:t>Στα παιδιά επικρατούν οι έμετοι, στους ενήλικες οι διάρροιες</a:t>
            </a:r>
            <a:endParaRPr lang="en-US" sz="2000" dirty="0" smtClean="0">
              <a:latin typeface="Comic Sans MS" pitchFamily="66" charset="0"/>
            </a:endParaRPr>
          </a:p>
          <a:p>
            <a:pPr lvl="1"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Rotavirus</a:t>
            </a:r>
          </a:p>
          <a:p>
            <a:pPr lvl="2">
              <a:buClr>
                <a:srgbClr val="FFFF00"/>
              </a:buClr>
            </a:pPr>
            <a:r>
              <a:rPr lang="el-GR" sz="2000" dirty="0" smtClean="0">
                <a:latin typeface="Comic Sans MS" pitchFamily="66" charset="0"/>
              </a:rPr>
              <a:t>Πρώτο αίτιο στα παιδιά, χειμερινούς μήνες</a:t>
            </a:r>
            <a:endParaRPr lang="en-US" sz="2000" dirty="0" smtClean="0">
              <a:latin typeface="Comic Sans MS" pitchFamily="66" charset="0"/>
            </a:endParaRPr>
          </a:p>
          <a:p>
            <a:pPr lvl="2">
              <a:buClr>
                <a:srgbClr val="FFFF00"/>
              </a:buClr>
            </a:pPr>
            <a:r>
              <a:rPr lang="el-GR" sz="2000" dirty="0" smtClean="0">
                <a:latin typeface="Comic Sans MS" pitchFamily="66" charset="0"/>
              </a:rPr>
              <a:t>Μετάδοση με χαμηλό αριθμό </a:t>
            </a:r>
            <a:r>
              <a:rPr lang="el-GR" sz="2000" dirty="0" err="1" smtClean="0">
                <a:latin typeface="Comic Sans MS" pitchFamily="66" charset="0"/>
              </a:rPr>
              <a:t>ιϊκών</a:t>
            </a:r>
            <a:r>
              <a:rPr lang="el-GR" sz="2000" dirty="0" smtClean="0">
                <a:latin typeface="Comic Sans MS" pitchFamily="66" charset="0"/>
              </a:rPr>
              <a:t> σωματιδίων</a:t>
            </a:r>
          </a:p>
          <a:p>
            <a:pPr lvl="1">
              <a:buClr>
                <a:srgbClr val="FFFF00"/>
              </a:buClr>
            </a:pP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Adenovirus</a:t>
            </a:r>
            <a:r>
              <a:rPr lang="en-US" sz="24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endParaRPr lang="el-GR" sz="2400" dirty="0" smtClean="0">
              <a:latin typeface="Comic Sans MS" pitchFamily="66" charset="0"/>
            </a:endParaRPr>
          </a:p>
          <a:p>
            <a:pPr lvl="2">
              <a:buClr>
                <a:srgbClr val="FFFF00"/>
              </a:buClr>
            </a:pPr>
            <a:r>
              <a:rPr lang="el-GR" sz="2000" dirty="0" err="1" smtClean="0">
                <a:latin typeface="Comic Sans MS" pitchFamily="66" charset="0"/>
              </a:rPr>
              <a:t>Ορότυποι</a:t>
            </a:r>
            <a:r>
              <a:rPr lang="el-GR" sz="2000" dirty="0" smtClean="0">
                <a:latin typeface="Comic Sans MS" pitchFamily="66" charset="0"/>
              </a:rPr>
              <a:t> 40, 41</a:t>
            </a:r>
          </a:p>
          <a:p>
            <a:pPr lvl="2">
              <a:buClr>
                <a:srgbClr val="FFFF00"/>
              </a:buClr>
            </a:pPr>
            <a:r>
              <a:rPr lang="el-GR" sz="2000" dirty="0" smtClean="0">
                <a:latin typeface="Comic Sans MS" pitchFamily="66" charset="0"/>
              </a:rPr>
              <a:t>Δεύτερο σε συχνότητα αίτιο διάρροιας βρεφών</a:t>
            </a:r>
          </a:p>
          <a:p>
            <a:pPr lvl="2">
              <a:buClr>
                <a:srgbClr val="FFFF00"/>
              </a:buClr>
            </a:pPr>
            <a:r>
              <a:rPr lang="el-GR" sz="2000" dirty="0" smtClean="0">
                <a:latin typeface="Comic Sans MS" pitchFamily="66" charset="0"/>
              </a:rPr>
              <a:t>Μακρός χρόνος επώασης (7-8 ημέρες) </a:t>
            </a:r>
          </a:p>
          <a:p>
            <a:pPr lvl="2">
              <a:buClr>
                <a:srgbClr val="FFFF00"/>
              </a:buClr>
            </a:pPr>
            <a:r>
              <a:rPr lang="el-GR" sz="2000" dirty="0" smtClean="0">
                <a:latin typeface="Comic Sans MS" pitchFamily="66" charset="0"/>
              </a:rPr>
              <a:t>Κλινική εικόνα παρόμοια με </a:t>
            </a:r>
            <a:r>
              <a:rPr lang="en-US" sz="2000" dirty="0" smtClean="0">
                <a:latin typeface="Comic Sans MS" pitchFamily="66" charset="0"/>
              </a:rPr>
              <a:t>Rotavirus</a:t>
            </a:r>
            <a:r>
              <a:rPr lang="el-GR" sz="2000" dirty="0" smtClean="0">
                <a:latin typeface="Comic Sans MS" pitchFamily="66" charset="0"/>
              </a:rPr>
              <a:t>,</a:t>
            </a:r>
            <a:r>
              <a:rPr lang="en-US" sz="2000" smtClean="0">
                <a:latin typeface="Comic Sans MS" pitchFamily="66" charset="0"/>
              </a:rPr>
              <a:t> </a:t>
            </a:r>
            <a:r>
              <a:rPr lang="el-GR" sz="2000" smtClean="0">
                <a:latin typeface="Comic Sans MS" pitchFamily="66" charset="0"/>
              </a:rPr>
              <a:t>παιδιά </a:t>
            </a:r>
            <a:r>
              <a:rPr lang="el-GR" sz="2000" dirty="0" smtClean="0">
                <a:latin typeface="Comic Sans MS" pitchFamily="66" charset="0"/>
              </a:rPr>
              <a:t>&lt;4 ετών</a:t>
            </a:r>
            <a:r>
              <a:rPr lang="en-US" sz="2000" dirty="0" smtClean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pPr algn="ctr"/>
            <a:r>
              <a:rPr lang="el-GR" sz="2800" b="1" dirty="0" smtClean="0">
                <a:solidFill>
                  <a:srgbClr val="FFFF00"/>
                </a:solidFill>
                <a:latin typeface="Comic Sans MS" pitchFamily="66" charset="0"/>
              </a:rPr>
              <a:t>Διαγνωστικές μέθοδοι για την ανίχνευση των ιών που προκαλούν οξέα διαρροϊκά σύνδρομα</a:t>
            </a:r>
            <a:endParaRPr lang="el-G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r>
              <a:rPr lang="el-GR" sz="2400" u="sng" dirty="0" smtClean="0">
                <a:latin typeface="Comic Sans MS" pitchFamily="66" charset="0"/>
              </a:rPr>
              <a:t>Ανοσολογικές τεχνικές</a:t>
            </a:r>
          </a:p>
          <a:p>
            <a:pPr lvl="1"/>
            <a:r>
              <a:rPr lang="el-GR" sz="2000" dirty="0" smtClean="0">
                <a:latin typeface="Comic Sans MS" pitchFamily="66" charset="0"/>
              </a:rPr>
              <a:t>Ανίχνευση αντισωμάτων στον ορό ασθενών (επιδημιολογικές μελέτες)</a:t>
            </a:r>
          </a:p>
          <a:p>
            <a:pPr lvl="1"/>
            <a:r>
              <a:rPr lang="el-GR" sz="2000" dirty="0" smtClean="0">
                <a:latin typeface="Comic Sans MS" pitchFamily="66" charset="0"/>
              </a:rPr>
              <a:t>Ανίχνευση  αντιγόνων των ιών στα κόπρανα</a:t>
            </a:r>
            <a:r>
              <a:rPr lang="en-US" sz="2000" dirty="0" smtClean="0">
                <a:latin typeface="Comic Sans MS" pitchFamily="66" charset="0"/>
              </a:rPr>
              <a:t> (EIA, Latex, IC)</a:t>
            </a:r>
            <a:r>
              <a:rPr lang="el-GR" sz="2000" dirty="0" smtClean="0">
                <a:latin typeface="Comic Sans MS" pitchFamily="66" charset="0"/>
              </a:rPr>
              <a:t> </a:t>
            </a:r>
          </a:p>
          <a:p>
            <a:r>
              <a:rPr lang="el-GR" sz="2400" u="sng" dirty="0" smtClean="0">
                <a:latin typeface="Comic Sans MS" pitchFamily="66" charset="0"/>
              </a:rPr>
              <a:t>Μοριακές μέθοδοι</a:t>
            </a:r>
          </a:p>
          <a:p>
            <a:pPr lvl="1"/>
            <a:r>
              <a:rPr lang="el-GR" sz="2000" dirty="0" smtClean="0">
                <a:latin typeface="Comic Sans MS" pitchFamily="66" charset="0"/>
              </a:rPr>
              <a:t>Αλυσιδωτή αντίδραση </a:t>
            </a:r>
            <a:r>
              <a:rPr lang="el-GR" sz="2000" dirty="0" err="1" smtClean="0">
                <a:latin typeface="Comic Sans MS" pitchFamily="66" charset="0"/>
              </a:rPr>
              <a:t>πολυμεράσης</a:t>
            </a:r>
            <a:r>
              <a:rPr lang="el-GR" sz="2000" dirty="0" smtClean="0">
                <a:latin typeface="Comic Sans MS" pitchFamily="66" charset="0"/>
              </a:rPr>
              <a:t> με αντίστροφη </a:t>
            </a:r>
            <a:r>
              <a:rPr lang="el-GR" sz="2000" dirty="0" err="1" smtClean="0">
                <a:latin typeface="Comic Sans MS" pitchFamily="66" charset="0"/>
              </a:rPr>
              <a:t>μεταγραφάση</a:t>
            </a:r>
            <a:r>
              <a:rPr lang="el-GR" sz="2000" dirty="0" smtClean="0">
                <a:latin typeface="Comic Sans MS" pitchFamily="66" charset="0"/>
              </a:rPr>
              <a:t> (RT-PCR). Υψηλή ειδικότητα και ευαισθησία </a:t>
            </a:r>
          </a:p>
          <a:p>
            <a:pPr lvl="1"/>
            <a:endParaRPr lang="el-GR" sz="2000" dirty="0" smtClean="0">
              <a:latin typeface="Comic Sans MS" pitchFamily="66" charset="0"/>
            </a:endParaRPr>
          </a:p>
          <a:p>
            <a:r>
              <a:rPr lang="pt-BR" sz="2400" dirty="0" smtClean="0">
                <a:latin typeface="Comic Sans MS" pitchFamily="66" charset="0"/>
              </a:rPr>
              <a:t>Rotavirus : </a:t>
            </a:r>
            <a:r>
              <a:rPr lang="pt-BR" sz="2400" dirty="0" smtClean="0">
                <a:solidFill>
                  <a:srgbClr val="FFFF00"/>
                </a:solidFill>
                <a:latin typeface="Comic Sans MS" pitchFamily="66" charset="0"/>
              </a:rPr>
              <a:t>EIA</a:t>
            </a:r>
            <a:r>
              <a:rPr lang="pt-BR" sz="2400" dirty="0" smtClean="0">
                <a:latin typeface="Comic Sans MS" pitchFamily="66" charset="0"/>
              </a:rPr>
              <a:t> </a:t>
            </a:r>
            <a:r>
              <a:rPr lang="el-GR" sz="2400" dirty="0" smtClean="0">
                <a:latin typeface="Comic Sans MS" pitchFamily="66" charset="0"/>
              </a:rPr>
              <a:t>,</a:t>
            </a:r>
            <a:r>
              <a:rPr lang="pt-BR" sz="2400" dirty="0" smtClean="0">
                <a:latin typeface="Comic Sans MS" pitchFamily="66" charset="0"/>
              </a:rPr>
              <a:t> Latex, EM, RT-PCR</a:t>
            </a:r>
          </a:p>
          <a:p>
            <a:r>
              <a:rPr lang="pt-BR" sz="2400" dirty="0" smtClean="0">
                <a:latin typeface="Comic Sans MS" pitchFamily="66" charset="0"/>
              </a:rPr>
              <a:t>Adenovirus 40/41 : </a:t>
            </a:r>
            <a:r>
              <a:rPr lang="pt-BR" sz="2400" dirty="0" smtClean="0">
                <a:solidFill>
                  <a:srgbClr val="FFFF00"/>
                </a:solidFill>
                <a:latin typeface="Comic Sans MS" pitchFamily="66" charset="0"/>
              </a:rPr>
              <a:t>EIA</a:t>
            </a:r>
            <a:r>
              <a:rPr lang="pt-BR" sz="2400" dirty="0" smtClean="0">
                <a:latin typeface="Comic Sans MS" pitchFamily="66" charset="0"/>
              </a:rPr>
              <a:t> , Latex, EM, RT-PCR</a:t>
            </a:r>
          </a:p>
          <a:p>
            <a:r>
              <a:rPr lang="pt-BR" sz="2400" dirty="0" smtClean="0">
                <a:latin typeface="Comic Sans MS" pitchFamily="66" charset="0"/>
              </a:rPr>
              <a:t>Norovirus : </a:t>
            </a:r>
            <a:r>
              <a:rPr lang="pt-BR" sz="2400" dirty="0" smtClean="0">
                <a:solidFill>
                  <a:srgbClr val="FFFF00"/>
                </a:solidFill>
                <a:latin typeface="Comic Sans MS" pitchFamily="66" charset="0"/>
              </a:rPr>
              <a:t>RT -PCR </a:t>
            </a:r>
            <a:r>
              <a:rPr lang="pt-BR" sz="2400" dirty="0" smtClean="0">
                <a:latin typeface="Comic Sans MS" pitchFamily="66" charset="0"/>
              </a:rPr>
              <a:t>, EM , EIA</a:t>
            </a:r>
          </a:p>
          <a:p>
            <a:pPr>
              <a:buNone/>
            </a:pP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</a:rPr>
              <a:t>Πίνακας 1:</a:t>
            </a:r>
            <a:r>
              <a:rPr lang="el-GR" sz="2400" dirty="0" smtClean="0">
                <a:solidFill>
                  <a:srgbClr val="FFFF00"/>
                </a:solidFill>
                <a:latin typeface="Comic Sans MS" pitchFamily="66" charset="0"/>
              </a:rPr>
              <a:t> Διαγνωστικές μέθοδοι για την ανίχνευση των ιών που προκαλούν οξέα διαρροϊκά σύνδρομα</a:t>
            </a:r>
            <a:endParaRPr lang="el-GR" sz="2400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latin typeface="Comic Sans MS" pitchFamily="66" charset="0"/>
                        </a:rPr>
                        <a:t>Ιός</a:t>
                      </a:r>
                      <a:endParaRPr lang="el-GR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EIA</a:t>
                      </a:r>
                      <a:endParaRPr lang="el-GR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PCR</a:t>
                      </a:r>
                      <a:endParaRPr lang="el-GR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EM</a:t>
                      </a:r>
                      <a:endParaRPr lang="el-GR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Rota</a:t>
                      </a:r>
                      <a:endParaRPr lang="el-GR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++</a:t>
                      </a:r>
                      <a:endParaRPr lang="el-GR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+++ (RT)</a:t>
                      </a:r>
                      <a:endParaRPr lang="el-GR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+</a:t>
                      </a:r>
                      <a:endParaRPr lang="el-GR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mic Sans MS" pitchFamily="66" charset="0"/>
                        </a:rPr>
                        <a:t>Adeno</a:t>
                      </a:r>
                      <a:endParaRPr lang="el-GR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++</a:t>
                      </a:r>
                      <a:endParaRPr lang="el-GR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+++</a:t>
                      </a:r>
                      <a:endParaRPr lang="el-GR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+</a:t>
                      </a:r>
                      <a:endParaRPr lang="el-GR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mic Sans MS" pitchFamily="66" charset="0"/>
                        </a:rPr>
                        <a:t>Noro</a:t>
                      </a:r>
                      <a:endParaRPr lang="el-GR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++</a:t>
                      </a:r>
                      <a:endParaRPr lang="el-GR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+++(RT)</a:t>
                      </a:r>
                      <a:endParaRPr lang="el-GR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+/-</a:t>
                      </a:r>
                      <a:endParaRPr lang="el-GR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mic Sans MS" pitchFamily="66" charset="0"/>
                        </a:rPr>
                        <a:t>Astro</a:t>
                      </a:r>
                      <a:endParaRPr lang="el-GR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+</a:t>
                      </a:r>
                      <a:endParaRPr lang="el-GR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+++(RT)</a:t>
                      </a:r>
                      <a:endParaRPr lang="el-GR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mic Sans MS" pitchFamily="66" charset="0"/>
                        </a:rPr>
                        <a:t>+</a:t>
                      </a:r>
                      <a:endParaRPr lang="el-GR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1520" y="4437112"/>
            <a:ext cx="5112568" cy="24208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l-GR" sz="1600" dirty="0" smtClean="0">
                <a:latin typeface="Comic Sans MS" pitchFamily="66" charset="0"/>
              </a:rPr>
              <a:t>Ευαισθησία   </a:t>
            </a:r>
          </a:p>
          <a:p>
            <a:r>
              <a:rPr lang="en-US" sz="1600" dirty="0" smtClean="0">
                <a:latin typeface="Comic Sans MS" pitchFamily="66" charset="0"/>
              </a:rPr>
              <a:t>ELISA :</a:t>
            </a:r>
            <a:r>
              <a:rPr lang="el-GR" sz="1600" dirty="0" smtClean="0">
                <a:latin typeface="Comic Sans MS" pitchFamily="66" charset="0"/>
              </a:rPr>
              <a:t>10</a:t>
            </a:r>
            <a:r>
              <a:rPr lang="el-GR" sz="1600" baseline="30000" dirty="0" smtClean="0">
                <a:latin typeface="Comic Sans MS" pitchFamily="66" charset="0"/>
              </a:rPr>
              <a:t>5 </a:t>
            </a:r>
            <a:r>
              <a:rPr lang="el-GR" sz="1600" dirty="0" smtClean="0">
                <a:latin typeface="Comic Sans MS" pitchFamily="66" charset="0"/>
              </a:rPr>
              <a:t>μόρια αντιγόνου ή αντισώματος / ml</a:t>
            </a:r>
            <a:endParaRPr lang="en-US" sz="1600" dirty="0" smtClean="0">
              <a:latin typeface="Comic Sans MS" pitchFamily="66" charset="0"/>
            </a:endParaRPr>
          </a:p>
          <a:p>
            <a:r>
              <a:rPr lang="en-US" sz="1600" dirty="0" smtClean="0">
                <a:latin typeface="Comic Sans MS" pitchFamily="66" charset="0"/>
              </a:rPr>
              <a:t>PCR/RT-PCR: 10-10</a:t>
            </a:r>
            <a:r>
              <a:rPr lang="en-US" sz="1600" baseline="30000" dirty="0" smtClean="0">
                <a:latin typeface="Comic Sans MS" pitchFamily="66" charset="0"/>
              </a:rPr>
              <a:t>2 </a:t>
            </a:r>
            <a:r>
              <a:rPr lang="el-GR" sz="1600" baseline="30000" dirty="0" smtClean="0">
                <a:latin typeface="Comic Sans MS" pitchFamily="66" charset="0"/>
              </a:rPr>
              <a:t> </a:t>
            </a:r>
            <a:r>
              <a:rPr lang="el-GR" sz="1600" dirty="0" smtClean="0">
                <a:latin typeface="Comic Sans MS" pitchFamily="66" charset="0"/>
              </a:rPr>
              <a:t> </a:t>
            </a:r>
            <a:r>
              <a:rPr lang="el-GR" sz="1600" dirty="0" err="1" smtClean="0">
                <a:latin typeface="Comic Sans MS" pitchFamily="66" charset="0"/>
              </a:rPr>
              <a:t>ιικά</a:t>
            </a:r>
            <a:r>
              <a:rPr lang="el-GR" sz="1600" dirty="0" smtClean="0">
                <a:latin typeface="Comic Sans MS" pitchFamily="66" charset="0"/>
              </a:rPr>
              <a:t> σωματίδια /</a:t>
            </a:r>
            <a:r>
              <a:rPr lang="en-US" sz="1600" dirty="0" smtClean="0">
                <a:latin typeface="Comic Sans MS" pitchFamily="66" charset="0"/>
              </a:rPr>
              <a:t>ml</a:t>
            </a:r>
            <a:endParaRPr lang="el-GR" sz="1600" dirty="0" smtClean="0">
              <a:latin typeface="Comic Sans MS" pitchFamily="66" charset="0"/>
            </a:endParaRPr>
          </a:p>
          <a:p>
            <a:r>
              <a:rPr lang="en-US" sz="1600" dirty="0" smtClean="0">
                <a:latin typeface="Comic Sans MS" pitchFamily="66" charset="0"/>
              </a:rPr>
              <a:t>EM: </a:t>
            </a:r>
            <a:r>
              <a:rPr lang="el-GR" sz="1600" dirty="0" smtClean="0"/>
              <a:t>10</a:t>
            </a:r>
            <a:r>
              <a:rPr lang="el-GR" sz="1600" baseline="30000" dirty="0" smtClean="0"/>
              <a:t>5 </a:t>
            </a:r>
            <a:r>
              <a:rPr lang="el-GR" sz="1600" dirty="0" smtClean="0"/>
              <a:t>έως 10</a:t>
            </a:r>
            <a:r>
              <a:rPr lang="el-GR" sz="1600" baseline="30000" dirty="0" smtClean="0"/>
              <a:t>6</a:t>
            </a:r>
            <a:r>
              <a:rPr lang="el-GR" sz="1600" dirty="0" smtClean="0"/>
              <a:t> </a:t>
            </a:r>
            <a:r>
              <a:rPr lang="el-GR" sz="1600" dirty="0" err="1" smtClean="0"/>
              <a:t>ιικά</a:t>
            </a:r>
            <a:r>
              <a:rPr lang="el-GR" sz="1600" dirty="0" smtClean="0"/>
              <a:t> σωματίδια/ml</a:t>
            </a:r>
            <a:endParaRPr lang="en-US" sz="1600" dirty="0" smtClean="0"/>
          </a:p>
          <a:p>
            <a:endParaRPr lang="en-US" sz="1600" dirty="0" smtClean="0">
              <a:latin typeface="Comic Sans MS" pitchFamily="66" charset="0"/>
            </a:endParaRPr>
          </a:p>
          <a:p>
            <a:r>
              <a:rPr lang="el-GR" sz="1600" dirty="0" smtClean="0"/>
              <a:t>Η κλίμακα από (-) έως (+++) υποδηλώνει τα σχετικά επίπεδα ευαισθησίας και τη σχετική διαγνωστική αξία της μεθόδου.</a:t>
            </a:r>
            <a:endParaRPr lang="en-US" sz="1600" dirty="0" smtClean="0">
              <a:latin typeface="Comic Sans MS" pitchFamily="66" charset="0"/>
            </a:endParaRPr>
          </a:p>
          <a:p>
            <a:endParaRPr lang="el-GR" sz="1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ΕΠΙΔΗΜΙΟΛΟΓΙΑ</a:t>
            </a:r>
            <a:r>
              <a:rPr lang="en-US" sz="28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(II)</a:t>
            </a:r>
            <a:endParaRPr lang="el-GR" sz="2800" b="1" dirty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>
            <a:normAutofit/>
          </a:bodyPr>
          <a:lstStyle/>
          <a:p>
            <a:pPr lvl="0"/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Παγκοσμίως κάθε χρόνο</a:t>
            </a:r>
            <a:r>
              <a:rPr lang="en-US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1 δισεκατομμύριο επεισόδια διάρροιας</a:t>
            </a:r>
            <a:endParaRPr lang="en-US" sz="2800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Παρά τη μείωση της θνητότητας</a:t>
            </a:r>
            <a:r>
              <a:rPr lang="en-US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</a:t>
            </a:r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ευθύνεται για</a:t>
            </a:r>
            <a:r>
              <a:rPr lang="en-US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1,5 εκατομμύρια  θανάτους ετησίως</a:t>
            </a:r>
          </a:p>
          <a:p>
            <a:pPr lvl="0"/>
            <a:r>
              <a:rPr lang="el-GR" sz="28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Συχνότερο αίτιο παιδικής νοσηρότητας και θνητότητας παγκοσμίως</a:t>
            </a:r>
          </a:p>
          <a:p>
            <a:pPr lvl="0"/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Diarrhea kills 2195 children every day—more than AIDS, malaria, and measles combined</a:t>
            </a:r>
            <a:r>
              <a:rPr lang="el-GR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CDC</a:t>
            </a:r>
            <a:endParaRPr lang="el-GR" sz="2400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ΕΝΔΕΙΞΕΙΣ ΠΑΡΑΣΙΤΟΛΟΓΙΚΗΣ ΕΞΕΤΑΣΗΣ  ΚΟΠΡΑΝΩΝ</a:t>
            </a:r>
            <a:endParaRPr lang="el-GR" sz="2800" b="1" dirty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4525963"/>
          </a:xfrm>
        </p:spPr>
        <p:txBody>
          <a:bodyPr/>
          <a:lstStyle/>
          <a:p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Επίμονη διάρροια &gt;7 ημέρες 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4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Giardia, Cryptosporidium, </a:t>
            </a:r>
            <a:r>
              <a:rPr lang="el-GR" sz="24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E</a:t>
            </a:r>
            <a:r>
              <a:rPr lang="el-GR" sz="24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4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histolytica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)</a:t>
            </a:r>
          </a:p>
          <a:p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Επίμονη διάρροια μετά από </a:t>
            </a:r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ταξίδι σε ενδημικές περιοχές 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4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Giardia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Cryptosporidium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Cyclospora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)</a:t>
            </a:r>
            <a:endParaRPr lang="el-GR" sz="2400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Διάρροια σε </a:t>
            </a:r>
            <a:r>
              <a:rPr lang="el-GR" sz="2400" b="1" dirty="0" err="1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ομοφιλόφυλους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Giardia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E</a:t>
            </a:r>
            <a:r>
              <a:rPr lang="el-GR" sz="24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400" i="1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histolytica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) ή σε ασθενείς με </a:t>
            </a:r>
            <a:r>
              <a:rPr lang="en-US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AIDS</a:t>
            </a:r>
            <a:endParaRPr lang="el-GR" sz="2400" b="1" dirty="0" smtClean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Υδατογενής επιδημία 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4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Giardia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Cryptosporidium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)</a:t>
            </a:r>
          </a:p>
          <a:p>
            <a:r>
              <a:rPr lang="el-GR" sz="24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Αιμορραγική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διάρροια με μικρό αριθμό  πολυμορφοπυρήνων στην άμεση μικροσκοπική εξέταση κοπράνων (αμοιβαδική κολίτιδα)</a:t>
            </a:r>
            <a:endParaRPr lang="el-GR" sz="2400" dirty="0"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19" y="466096"/>
          <a:ext cx="8640961" cy="5885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896"/>
                <a:gridCol w="2177492"/>
                <a:gridCol w="4456573"/>
              </a:tblGrid>
              <a:tr h="869875">
                <a:tc>
                  <a:txBody>
                    <a:bodyPr/>
                    <a:lstStyle/>
                    <a:p>
                      <a:pPr algn="ctr"/>
                      <a:endParaRPr lang="en-GB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l-G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ΠΑΡΑΣΙΤΟ</a:t>
                      </a:r>
                      <a:endParaRPr lang="el-G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ΚΛΙΝΙΚΑ –ΕΠΙΔΗΜΙΟΛΟΓΙΚΑ ΧΑΡΑΚΤΗΡΙΣΤΙΚΑ</a:t>
                      </a:r>
                      <a:endParaRPr lang="el-G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l-GR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ΔΙΑΓΝΩΣΗ</a:t>
                      </a:r>
                      <a:endParaRPr lang="el-G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300941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</a:t>
                      </a:r>
                      <a:r>
                        <a:rPr lang="el-GR" sz="1800" b="1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en-US" sz="1800" b="1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1" i="1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histolytica</a:t>
                      </a:r>
                      <a:endParaRPr lang="el-GR" b="1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Κολίτις</a:t>
                      </a:r>
                      <a:r>
                        <a:rPr lang="el-GR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Ταξίδι, μετανάστες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Άμεση αναζήτηση κύστεων ή και </a:t>
                      </a:r>
                      <a:r>
                        <a:rPr lang="el-GR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τροφοζωϊτών</a:t>
                      </a:r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(κόπρανα, υλικό βιοψίας) 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Ανίχνευση αντιγόνου στα κόπρανα EIA</a:t>
                      </a:r>
                      <a:r>
                        <a:rPr lang="el-GR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Ο</a:t>
                      </a:r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ρολογική</a:t>
                      </a:r>
                      <a:r>
                        <a:rPr lang="el-GR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ανίχνευση αντισωμάτων </a:t>
                      </a:r>
                      <a:r>
                        <a:rPr lang="en-US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IFA</a:t>
                      </a:r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endParaRPr lang="el-GR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324674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Giardia</a:t>
                      </a:r>
                      <a:r>
                        <a:rPr lang="el-GR" sz="1800" b="1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1" i="1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lamblia</a:t>
                      </a:r>
                      <a:endParaRPr lang="el-GR" b="1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Οξεία-χρόνια</a:t>
                      </a:r>
                      <a:r>
                        <a:rPr lang="el-GR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διάρροια, ↓ΣΒ</a:t>
                      </a:r>
                    </a:p>
                    <a:p>
                      <a:r>
                        <a:rPr lang="el-GR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Μολυσμένο νερό</a:t>
                      </a:r>
                    </a:p>
                    <a:p>
                      <a:endParaRPr lang="el-GR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Άμεση αναζήτηση κύστεων ή και </a:t>
                      </a:r>
                      <a:r>
                        <a:rPr lang="el-GR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τροφοζωϊτών</a:t>
                      </a:r>
                      <a:r>
                        <a:rPr lang="en-US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τρίχρωμη χρώση</a:t>
                      </a:r>
                      <a:r>
                        <a:rPr lang="en-US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(</a:t>
                      </a:r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κόπρανα</a:t>
                      </a:r>
                      <a:r>
                        <a:rPr lang="en-US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δωδεκαδακτυλικό υγρό</a:t>
                      </a:r>
                      <a:r>
                        <a:rPr lang="en-US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l-GR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l-GR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Α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νίχνευση αντιγόνου</a:t>
                      </a:r>
                      <a:r>
                        <a:rPr lang="el-GR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ΕΙΑ</a:t>
                      </a:r>
                      <a:endParaRPr lang="el-GR" dirty="0">
                        <a:solidFill>
                          <a:srgbClr val="FF0000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324674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Cryptosporidium </a:t>
                      </a:r>
                      <a:r>
                        <a:rPr lang="en-US" sz="1800" b="1" i="1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parvum</a:t>
                      </a:r>
                      <a:endParaRPr lang="el-GR" b="1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Εντερίτις</a:t>
                      </a:r>
                      <a:r>
                        <a:rPr lang="en-GB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Μολυσμένο νερό, επιδημίες, </a:t>
                      </a:r>
                      <a:r>
                        <a:rPr lang="en-US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HIV</a:t>
                      </a:r>
                      <a:endParaRPr lang="el-GR" baseline="0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Άμεση αναζήτηση κύστεων </a:t>
                      </a:r>
                      <a:r>
                        <a:rPr lang="en-US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b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4-6</a:t>
                      </a:r>
                      <a:r>
                        <a:rPr lang="el-GR" b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μ</a:t>
                      </a:r>
                      <a:r>
                        <a:rPr lang="en-US" b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m</a:t>
                      </a:r>
                      <a:r>
                        <a:rPr lang="en-US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τροποποιημένη </a:t>
                      </a:r>
                      <a:r>
                        <a:rPr lang="el-GR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οξεάντοχη</a:t>
                      </a:r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χρώση (κόπρανα, υλικό</a:t>
                      </a:r>
                      <a:r>
                        <a:rPr lang="el-GR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βιοψίας) 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Ανίχνευση αντιγόνων του παρασίτου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EIA</a:t>
                      </a:r>
                      <a:r>
                        <a:rPr lang="en-US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IFA</a:t>
                      </a:r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l-GR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PCR </a:t>
                      </a:r>
                      <a:endParaRPr lang="el-GR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655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Cyclospora </a:t>
                      </a:r>
                      <a:r>
                        <a:rPr lang="en-US" sz="1800" b="1" i="1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cayetanensis</a:t>
                      </a:r>
                      <a:endParaRPr lang="el-GR" b="1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l-GR" b="1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Κόπωση 90%</a:t>
                      </a:r>
                    </a:p>
                    <a:p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Ταξίδι, μολυσμένο νερό-τροφή</a:t>
                      </a:r>
                      <a:endParaRPr lang="el-GR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Άμεση αναζήτηση κύστεων </a:t>
                      </a:r>
                      <a:r>
                        <a:rPr lang="en-US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b="1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8-10 </a:t>
                      </a:r>
                      <a:r>
                        <a:rPr lang="el-GR" b="1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μ</a:t>
                      </a:r>
                      <a:r>
                        <a:rPr lang="en-US" b="1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m</a:t>
                      </a:r>
                      <a:r>
                        <a:rPr lang="en-US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  <a:r>
                        <a:rPr lang="en-US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Νωπό</a:t>
                      </a:r>
                      <a:r>
                        <a:rPr lang="el-GR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παρασκεύασμα</a:t>
                      </a:r>
                      <a:r>
                        <a:rPr lang="el-GR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τροποποιημένη οξεάντοχη χρώση</a:t>
                      </a:r>
                      <a:r>
                        <a:rPr lang="el-GR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δοκιμασία ωρίμανσης)</a:t>
                      </a:r>
                      <a:r>
                        <a:rPr lang="en-US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l-GR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iardia_cyst_wtmt3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3635896" cy="3524048"/>
          </a:xfrm>
        </p:spPr>
      </p:pic>
      <p:pic>
        <p:nvPicPr>
          <p:cNvPr id="5" name="Picture 4" descr="E_histodispar_2x2_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0"/>
            <a:ext cx="3995936" cy="3489712"/>
          </a:xfrm>
          <a:prstGeom prst="rect">
            <a:avLst/>
          </a:prstGeom>
        </p:spPr>
      </p:pic>
      <p:pic>
        <p:nvPicPr>
          <p:cNvPr id="6" name="Picture 5" descr="cryptosporidium ima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717032"/>
            <a:ext cx="3854970" cy="3140968"/>
          </a:xfrm>
          <a:prstGeom prst="rect">
            <a:avLst/>
          </a:prstGeom>
        </p:spPr>
      </p:pic>
      <p:pic>
        <p:nvPicPr>
          <p:cNvPr id="7" name="Picture 6" descr="Cyclospora_AF_Henry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590" y="3789040"/>
            <a:ext cx="4788410" cy="30689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5536" y="314096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Κύστη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Giardia 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lugol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  <a:endParaRPr lang="el-GR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2040" y="306896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Κύστη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E.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histolytica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/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dispar</a:t>
            </a:r>
            <a:endParaRPr lang="el-GR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630932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Cryptosporidium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l-GR" dirty="0" err="1" smtClean="0">
                <a:latin typeface="Comic Sans MS" pitchFamily="66" charset="0"/>
              </a:rPr>
              <a:t>ωοκύστεις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3968" y="6211669"/>
            <a:ext cx="4860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>
                <a:solidFill>
                  <a:schemeClr val="bg1"/>
                </a:solidFill>
                <a:latin typeface="Comic Sans MS" pitchFamily="66" charset="0"/>
              </a:rPr>
              <a:t>Ωοκύστεις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Cyclospora</a:t>
            </a:r>
          </a:p>
          <a:p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τροποποιημένη </a:t>
            </a:r>
            <a:r>
              <a:rPr lang="el-GR" dirty="0" err="1" smtClean="0">
                <a:solidFill>
                  <a:schemeClr val="bg1"/>
                </a:solidFill>
                <a:latin typeface="Comic Sans MS" pitchFamily="66" charset="0"/>
              </a:rPr>
              <a:t>οξεάντοχη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 χρώση</a:t>
            </a:r>
            <a:endParaRPr lang="el-GR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55576" y="692696"/>
            <a:ext cx="7848872" cy="165618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>
                <a:latin typeface="Comic Sans MS" pitchFamily="66" charset="0"/>
              </a:rPr>
              <a:t>Η </a:t>
            </a:r>
            <a:r>
              <a:rPr lang="el-GR" sz="2000" dirty="0" smtClean="0">
                <a:solidFill>
                  <a:srgbClr val="FFFF00"/>
                </a:solidFill>
                <a:latin typeface="Comic Sans MS" pitchFamily="66" charset="0"/>
              </a:rPr>
              <a:t>ενυδάτωση</a:t>
            </a:r>
            <a:r>
              <a:rPr lang="el-GR" sz="2000" dirty="0" smtClean="0">
                <a:latin typeface="Comic Sans MS" pitchFamily="66" charset="0"/>
              </a:rPr>
              <a:t> πρέπει να αρχίζει ακόμα και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l-GR" sz="2000" dirty="0" smtClean="0">
                <a:latin typeface="Comic Sans MS" pitchFamily="66" charset="0"/>
              </a:rPr>
              <a:t>πριν την πλήρη αξιολόγηση του αρρώστου</a:t>
            </a:r>
            <a:endParaRPr lang="el-GR" sz="2000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2492896"/>
            <a:ext cx="8064896" cy="396044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l-GR" sz="2000" dirty="0" smtClean="0">
                <a:solidFill>
                  <a:srgbClr val="FFFF00"/>
                </a:solidFill>
                <a:latin typeface="Comic Sans MS" pitchFamily="66" charset="0"/>
              </a:rPr>
              <a:t>Αντιδιαρροϊκά</a:t>
            </a:r>
          </a:p>
          <a:p>
            <a:pPr lvl="0"/>
            <a:r>
              <a:rPr lang="el-GR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Λοπεραμίδη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Η χορήγησή της σχετίζεται με παράταση του πυρετού σε ασθενείς με σιγκέλλωση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Αυξημένο κίνδυνο αναπτύξεως τοξικού μεγάκολου σε ασθενείς με διάρροια από C. difficile 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Αυξημένο κίνδυνο ανάπτυξης αιμολυτικού-ουραιμικού συνδρόμου σε παιδιά με διάρροια από στελέχη </a:t>
            </a:r>
            <a:r>
              <a:rPr lang="en-US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STEC</a:t>
            </a:r>
            <a:endParaRPr lang="el-GR" sz="2000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lvl="1"/>
            <a:endParaRPr lang="el-GR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lvl="1"/>
            <a:endParaRPr lang="en-US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el-GR" sz="2000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Απαγορεύεται η χρήση της σε ασθενείς με </a:t>
            </a:r>
            <a:r>
              <a:rPr lang="el-GR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αιματηρή διάρροια </a:t>
            </a:r>
            <a:r>
              <a:rPr lang="el-GR" sz="2000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ή εικόνα </a:t>
            </a:r>
            <a:r>
              <a:rPr lang="el-GR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φλεγμονώδους διάρροιας</a:t>
            </a:r>
          </a:p>
          <a:p>
            <a:pPr lvl="1"/>
            <a:endParaRPr lang="el-GR" sz="2000" dirty="0">
              <a:latin typeface="Comic Sans MS" pitchFamily="66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139952" y="5013176"/>
            <a:ext cx="432048" cy="43204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536" y="0"/>
            <a:ext cx="8435280" cy="692696"/>
          </a:xfrm>
        </p:spPr>
        <p:txBody>
          <a:bodyPr>
            <a:normAutofit/>
          </a:bodyPr>
          <a:lstStyle/>
          <a:p>
            <a:pPr algn="ctr"/>
            <a:r>
              <a:rPr lang="el-GR" sz="2800" dirty="0" smtClean="0">
                <a:solidFill>
                  <a:srgbClr val="FFFF00"/>
                </a:solidFill>
                <a:latin typeface="Comic Sans MS" pitchFamily="66" charset="0"/>
              </a:rPr>
              <a:t>Θεραπεία</a:t>
            </a:r>
            <a:endParaRPr lang="el-GR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400" dirty="0" err="1" smtClean="0">
                <a:solidFill>
                  <a:srgbClr val="FFFF00"/>
                </a:solidFill>
                <a:latin typeface="Comic Sans MS" pitchFamily="66" charset="0"/>
              </a:rPr>
              <a:t>Αντιμικροβιακή</a:t>
            </a:r>
            <a:r>
              <a:rPr lang="el-GR" sz="2400" dirty="0" smtClean="0">
                <a:solidFill>
                  <a:srgbClr val="FFFF00"/>
                </a:solidFill>
                <a:latin typeface="Comic Sans MS" pitchFamily="66" charset="0"/>
              </a:rPr>
              <a:t> θεραπεία</a:t>
            </a:r>
            <a:endParaRPr lang="el-GR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Comic Sans MS" pitchFamily="66" charset="0"/>
              </a:rPr>
              <a:t>Η κατάλληλη </a:t>
            </a:r>
            <a:r>
              <a:rPr lang="el-GR" sz="2400" dirty="0" err="1" smtClean="0">
                <a:latin typeface="Comic Sans MS" pitchFamily="66" charset="0"/>
              </a:rPr>
              <a:t>αντιμικροβιακή</a:t>
            </a:r>
            <a:r>
              <a:rPr lang="el-GR" sz="2400" dirty="0" smtClean="0">
                <a:latin typeface="Comic Sans MS" pitchFamily="66" charset="0"/>
              </a:rPr>
              <a:t> αγωγή είναι αποτελεσματική στη θεραπεία της </a:t>
            </a:r>
            <a:r>
              <a:rPr lang="en-US" sz="2400" dirty="0" smtClean="0">
                <a:latin typeface="Comic Sans MS" pitchFamily="66" charset="0"/>
              </a:rPr>
              <a:t>:</a:t>
            </a:r>
            <a:endParaRPr lang="el-GR" sz="2400" dirty="0" smtClean="0">
              <a:latin typeface="Comic Sans MS" pitchFamily="66" charset="0"/>
            </a:endParaRPr>
          </a:p>
          <a:p>
            <a:pPr lvl="1"/>
            <a:r>
              <a:rPr lang="el-GR" sz="2000" dirty="0" smtClean="0">
                <a:latin typeface="Comic Sans MS" pitchFamily="66" charset="0"/>
              </a:rPr>
              <a:t>Διάρροιας από </a:t>
            </a:r>
            <a:r>
              <a:rPr lang="en-US" sz="2000" i="1" dirty="0" err="1" smtClean="0">
                <a:latin typeface="Comic Sans MS" pitchFamily="66" charset="0"/>
              </a:rPr>
              <a:t>Shigella</a:t>
            </a:r>
            <a:endParaRPr lang="el-GR" sz="2000" i="1" dirty="0" smtClean="0">
              <a:latin typeface="Comic Sans MS" pitchFamily="66" charset="0"/>
            </a:endParaRPr>
          </a:p>
          <a:p>
            <a:pPr lvl="1"/>
            <a:r>
              <a:rPr lang="el-GR" sz="2000" dirty="0" smtClean="0">
                <a:latin typeface="Comic Sans MS" pitchFamily="66" charset="0"/>
              </a:rPr>
              <a:t>Σοβαρής μορφής διάρροιας ταξιδιωτών</a:t>
            </a:r>
          </a:p>
          <a:p>
            <a:pPr lvl="1"/>
            <a:r>
              <a:rPr lang="en-US" sz="20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Clostridium </a:t>
            </a:r>
            <a:r>
              <a:rPr lang="en-US" sz="2000" i="1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difficile</a:t>
            </a:r>
            <a:r>
              <a:rPr lang="el-GR" sz="20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-</a:t>
            </a:r>
            <a:r>
              <a:rPr lang="en-US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associated diarrhea (CDAD)</a:t>
            </a:r>
          </a:p>
          <a:p>
            <a:pPr lvl="1"/>
            <a:r>
              <a:rPr lang="el-GR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Διάρροιας από </a:t>
            </a:r>
            <a:r>
              <a:rPr lang="en-US" sz="20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Campylobacter </a:t>
            </a:r>
            <a:r>
              <a:rPr lang="el-GR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(εντός τεσσάρων ημερών από έναρξη συμπτωμάτων)</a:t>
            </a:r>
          </a:p>
          <a:p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Η </a:t>
            </a:r>
            <a:r>
              <a:rPr lang="el-GR" sz="2400" dirty="0" err="1" smtClean="0">
                <a:latin typeface="Comic Sans MS" pitchFamily="66" charset="0"/>
              </a:rPr>
              <a:t>αντιμικροβιακή</a:t>
            </a:r>
            <a:r>
              <a:rPr lang="el-GR" sz="2400" dirty="0" smtClean="0">
                <a:latin typeface="Comic Sans MS" pitchFamily="66" charset="0"/>
              </a:rPr>
              <a:t> θεραπεία  ενδέχεται να</a:t>
            </a:r>
            <a:r>
              <a:rPr lang="en-US" sz="2400" dirty="0" smtClean="0">
                <a:latin typeface="Comic Sans MS" pitchFamily="66" charset="0"/>
              </a:rPr>
              <a:t> :</a:t>
            </a:r>
          </a:p>
          <a:p>
            <a:pPr lvl="1"/>
            <a:r>
              <a:rPr lang="el-GR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Παρατείνει χρόνο </a:t>
            </a:r>
            <a:r>
              <a:rPr lang="el-GR" sz="20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φορείας</a:t>
            </a:r>
            <a:r>
              <a:rPr lang="el-GR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nontyphoid</a:t>
            </a:r>
            <a:r>
              <a:rPr lang="en-US" sz="2000" dirty="0" smtClean="0"/>
              <a:t> </a:t>
            </a:r>
            <a:r>
              <a:rPr lang="en-US" sz="20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Salmonella</a:t>
            </a:r>
            <a:endParaRPr lang="el-GR" sz="2000" i="1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el-GR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Επάγει </a:t>
            </a:r>
            <a:r>
              <a:rPr lang="el-GR" sz="20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φάγους</a:t>
            </a:r>
            <a:r>
              <a:rPr lang="el-GR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που κωδικοποιούν την παραγωγή </a:t>
            </a:r>
            <a:r>
              <a:rPr lang="en-US" sz="20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shiga</a:t>
            </a:r>
            <a:r>
              <a:rPr lang="en-US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-</a:t>
            </a:r>
            <a:r>
              <a:rPr lang="el-GR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τοξίνης  από </a:t>
            </a:r>
            <a:r>
              <a:rPr lang="en-US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STEC </a:t>
            </a:r>
            <a:r>
              <a:rPr lang="el-GR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(↑ κινδύνου εμφάνισης αιμολυτικού ουραιμικού συνδρόμου)</a:t>
            </a:r>
          </a:p>
          <a:p>
            <a:pPr lvl="1"/>
            <a:endParaRPr lang="el-GR" sz="2000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lvl="1"/>
            <a:endParaRPr lang="el-GR" sz="2000" dirty="0" smtClean="0">
              <a:latin typeface="Comic Sans MS" pitchFamily="66" charset="0"/>
            </a:endParaRPr>
          </a:p>
          <a:p>
            <a:pPr lvl="1"/>
            <a:endParaRPr lang="el-GR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764704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Recommendations for the Treatment of Organism-Specific Enteric Infection in Adults</a:t>
            </a:r>
            <a:r>
              <a:rPr lang="el-GR" sz="22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NEJM 2014 </a:t>
            </a:r>
            <a:endParaRPr lang="el-GR" sz="1600" dirty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764704"/>
          <a:ext cx="8640960" cy="5799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2371"/>
                <a:gridCol w="3406506"/>
                <a:gridCol w="3392083"/>
              </a:tblGrid>
              <a:tr h="517989"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Παθογόνο</a:t>
                      </a:r>
                      <a:endParaRPr lang="el-GR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Αντιμικροβιακή</a:t>
                      </a:r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θεραπεία</a:t>
                      </a:r>
                      <a:endParaRPr lang="el-GR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Παρατηρήσεις</a:t>
                      </a:r>
                      <a:endParaRPr lang="el-GR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77520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Campylobacter</a:t>
                      </a:r>
                      <a:endParaRPr lang="el-GR" b="1" i="1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baseline="0" dirty="0" err="1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Azithromycin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500 mg X1, 3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Erythromycin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500 mg 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Χ4,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5 </a:t>
                      </a:r>
                      <a:r>
                        <a:rPr lang="el-GR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</a:t>
                      </a:r>
                      <a:endParaRPr lang="el-GR" sz="160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Θεραπεία σε σοβαρές περιπτώσεις. Αντοχή </a:t>
                      </a:r>
                      <a:r>
                        <a:rPr lang="en-US" sz="160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l-GR" sz="160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κινολόνες</a:t>
                      </a:r>
                      <a:endParaRPr lang="el-GR" sz="160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29608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Salmonella </a:t>
                      </a:r>
                    </a:p>
                    <a:p>
                      <a:r>
                        <a:rPr lang="en-US" b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(non</a:t>
                      </a:r>
                      <a:r>
                        <a:rPr lang="en-US" b="1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b="1" baseline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typhoidal</a:t>
                      </a:r>
                      <a:r>
                        <a:rPr lang="en-US" b="1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l-GR" b="1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Δεν απαιτείται στις</a:t>
                      </a:r>
                      <a:r>
                        <a:rPr lang="el-GR" sz="160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ήπιες μορφές</a:t>
                      </a:r>
                      <a:endParaRPr lang="el-GR" sz="160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Σοβαρή διάρροια, υψηλός πυρετός Αυξημένο κίνδυνο βακτηριαιμίας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Levofloxacin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500 mg 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7-10 </a:t>
                      </a:r>
                      <a:r>
                        <a:rPr lang="el-GR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</a:t>
                      </a:r>
                      <a:endParaRPr lang="el-GR" sz="1600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99440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Enteric fever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Bacteremic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salmonellosis</a:t>
                      </a:r>
                      <a:endParaRPr lang="el-GR" b="1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Φθοριοκινολόνη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                        </a:t>
                      </a:r>
                      <a:endParaRPr lang="el-GR" sz="1600" kern="1200" baseline="0" dirty="0" smtClean="0">
                        <a:solidFill>
                          <a:schemeClr val="dk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ή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iv </a:t>
                      </a:r>
                      <a:r>
                        <a:rPr lang="el-GR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κεφαλοσπορίνη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7 </a:t>
                      </a:r>
                      <a:r>
                        <a:rPr lang="el-GR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≥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14 </a:t>
                      </a:r>
                      <a:r>
                        <a:rPr lang="el-GR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ανοσοκαταστολή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29608">
                <a:tc>
                  <a:txBody>
                    <a:bodyPr/>
                    <a:lstStyle/>
                    <a:p>
                      <a:r>
                        <a:rPr lang="en-US" b="1" i="1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Shigella</a:t>
                      </a:r>
                      <a:endParaRPr lang="el-GR" b="1" i="1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Ciprofloxacin, 750 mg 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Χ1,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3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Azithromycin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500 mg 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Χ1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l-GR" sz="160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60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99440">
                <a:tc>
                  <a:txBody>
                    <a:bodyPr/>
                    <a:lstStyle/>
                    <a:p>
                      <a:r>
                        <a:rPr lang="en-US" sz="1800" b="1" i="1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Clostridium difficile</a:t>
                      </a:r>
                      <a:endParaRPr lang="el-GR" b="1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Metronidazole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500 mg 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Χ3, 10 </a:t>
                      </a:r>
                      <a:r>
                        <a:rPr lang="el-GR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Vancomycin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125 mg 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Χ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4,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?     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Fidaxomicin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200 mg 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Χ2,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10 </a:t>
                      </a:r>
                      <a:r>
                        <a:rPr lang="el-GR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?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Διακοπή αντιβίωσης</a:t>
                      </a:r>
                    </a:p>
                    <a:p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Υποτροπή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μειούμενες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δόσεις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vancomycin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3-5 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εβδομάδες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17989">
                <a:tc>
                  <a:txBody>
                    <a:bodyPr/>
                    <a:lstStyle/>
                    <a:p>
                      <a:r>
                        <a:rPr lang="en-US" sz="1800" b="1" i="1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Vibrio cholerae</a:t>
                      </a:r>
                      <a:endParaRPr lang="el-GR" b="1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Doxycycline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300 mg 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εφάπαξ</a:t>
                      </a:r>
                      <a:endParaRPr lang="el-GR" sz="160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Παιδιά</a:t>
                      </a:r>
                      <a:r>
                        <a:rPr lang="en-US" sz="160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en-US" sz="160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Azithromycin</a:t>
                      </a:r>
                      <a:r>
                        <a:rPr lang="en-US" sz="160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3</a:t>
                      </a:r>
                      <a:r>
                        <a:rPr lang="el-GR" sz="1600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1600" baseline="0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</a:t>
                      </a:r>
                      <a:endParaRPr lang="el-GR" sz="160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975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Noncholeraic</a:t>
                      </a:r>
                      <a:r>
                        <a:rPr lang="en-US" b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b="1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vibrio</a:t>
                      </a:r>
                      <a:endParaRPr lang="el-GR" b="1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Ciprofloxacin, 750 mg 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Χ1,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3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Azithromycin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500 mg X1, 3</a:t>
                      </a:r>
                      <a:r>
                        <a:rPr lang="el-GR" sz="16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16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</a:t>
                      </a:r>
                      <a:endParaRPr lang="el-GR" sz="160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Θεραπεία σε σοβαρές περιπτώσεις</a:t>
                      </a:r>
                      <a:endParaRPr lang="el-GR" sz="1600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516216" y="1556792"/>
            <a:ext cx="100811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20688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Recommendations for the Treatment of </a:t>
            </a:r>
            <a:r>
              <a:rPr lang="el-GR" sz="20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/>
            </a:r>
            <a:br>
              <a:rPr lang="el-GR" sz="20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</a:br>
            <a:r>
              <a:rPr lang="en-US" sz="22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Organism-Specific Enteric Infection in Adults</a:t>
            </a:r>
            <a:r>
              <a:rPr lang="el-GR" sz="22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16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NEJM 2014 </a:t>
            </a:r>
            <a:endParaRPr lang="el-GR" sz="1600" dirty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494" y="620688"/>
          <a:ext cx="9108505" cy="5787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6"/>
                <a:gridCol w="4320480"/>
                <a:gridCol w="2771799"/>
              </a:tblGrid>
              <a:tr h="432048"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Παθογόνο</a:t>
                      </a:r>
                      <a:endParaRPr lang="el-GR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Αντιμικροβιακή</a:t>
                      </a:r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θεραπεία</a:t>
                      </a:r>
                      <a:endParaRPr lang="el-GR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Παρατηρήσεις</a:t>
                      </a:r>
                    </a:p>
                  </a:txBody>
                  <a:tcPr/>
                </a:tc>
              </a:tr>
              <a:tr h="839843">
                <a:tc>
                  <a:txBody>
                    <a:bodyPr/>
                    <a:lstStyle/>
                    <a:p>
                      <a:r>
                        <a:rPr lang="en-US" sz="1800" b="1" i="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ETEC,</a:t>
                      </a:r>
                      <a:r>
                        <a:rPr lang="el-GR" sz="1800" b="1" i="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1" i="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EAEC</a:t>
                      </a:r>
                      <a:endParaRPr lang="el-GR" sz="1800" b="1" i="0" kern="1200" baseline="0" dirty="0" smtClean="0">
                        <a:solidFill>
                          <a:schemeClr val="dk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EPEC</a:t>
                      </a:r>
                      <a:r>
                        <a:rPr lang="el-GR" sz="1800" b="1" i="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1800" b="1" i="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b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EIEC</a:t>
                      </a:r>
                      <a:endParaRPr lang="el-GR" b="1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Ciprofloxacin, 750 mg X1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1–3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ημέρες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Azithromycin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1000 mg   </a:t>
                      </a:r>
                      <a:endParaRPr lang="el-GR" sz="1800" kern="1200" baseline="0" dirty="0" smtClean="0">
                        <a:solidFill>
                          <a:schemeClr val="dk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Rifaximin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200 mg X3, 3 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ημέρες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69776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STEC</a:t>
                      </a:r>
                      <a:endParaRPr lang="el-GR" b="1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Όχι</a:t>
                      </a:r>
                      <a:r>
                        <a:rPr lang="el-GR" b="1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αντιβίωση</a:t>
                      </a:r>
                    </a:p>
                    <a:p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Ενυδάτωση, ηλεκτρολυτική ρύθμιση</a:t>
                      </a:r>
                      <a:endParaRPr lang="el-GR" b="1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err="1" smtClean="0">
                          <a:latin typeface="Comic Sans MS" pitchFamily="66" charset="0"/>
                        </a:rPr>
                        <a:t>Μονοκλωνικό</a:t>
                      </a:r>
                      <a:r>
                        <a:rPr lang="el-GR" sz="1800" dirty="0" smtClean="0">
                          <a:latin typeface="Comic Sans MS" pitchFamily="66" charset="0"/>
                        </a:rPr>
                        <a:t> αντίσωμα </a:t>
                      </a:r>
                      <a:r>
                        <a:rPr lang="en-US" sz="1800" dirty="0" err="1" smtClean="0">
                          <a:latin typeface="Comic Sans MS" pitchFamily="66" charset="0"/>
                        </a:rPr>
                        <a:t>Eculizumab</a:t>
                      </a:r>
                      <a:r>
                        <a:rPr lang="el-GR" sz="1800" dirty="0" smtClean="0">
                          <a:latin typeface="Comic Sans MS" pitchFamily="66" charset="0"/>
                        </a:rPr>
                        <a:t>,</a:t>
                      </a:r>
                      <a:r>
                        <a:rPr lang="el-GR" sz="18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Comic Sans MS" pitchFamily="66" charset="0"/>
                        </a:rPr>
                        <a:t>Rifaximin</a:t>
                      </a:r>
                      <a:r>
                        <a:rPr lang="en-US" sz="1800" baseline="0" dirty="0" smtClean="0">
                          <a:latin typeface="Comic Sans MS" pitchFamily="66" charset="0"/>
                        </a:rPr>
                        <a:t>?</a:t>
                      </a:r>
                      <a:endParaRPr lang="el-GR" b="1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842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Giardia</a:t>
                      </a:r>
                      <a:endParaRPr lang="el-GR" b="1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l-GR" b="1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Tinidazole, 2 g 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εφάπαξ, </a:t>
                      </a:r>
                    </a:p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metronidazole,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250 mg 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Χ3,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5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7 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ημέρες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nitazoxanide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500 mg 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Χ2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3 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ημέρες</a:t>
                      </a:r>
                      <a:endParaRPr lang="el-GR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893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E</a:t>
                      </a:r>
                      <a:r>
                        <a:rPr lang="el-GR" sz="1800" b="1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en-US" sz="1800" b="1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1" i="1" dirty="0" err="1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histolytica</a:t>
                      </a:r>
                      <a:endParaRPr lang="el-GR" b="1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Metronidazole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750 mg 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Χ3, 5 </a:t>
                      </a:r>
                      <a:r>
                        <a:rPr lang="el-GR" sz="18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+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diloxanide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furoate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(10 </a:t>
                      </a:r>
                      <a:r>
                        <a:rPr lang="el-GR" sz="18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) ή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l-GR" sz="1800" kern="1200" baseline="0" dirty="0" smtClean="0">
                        <a:solidFill>
                          <a:schemeClr val="dk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paromomycin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 (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7 </a:t>
                      </a:r>
                      <a:r>
                        <a:rPr lang="el-GR" sz="18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l-GR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24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Cryptosporidium</a:t>
                      </a:r>
                      <a:endParaRPr lang="el-GR" b="1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Nitazoxanide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3-14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ημέρες</a:t>
                      </a:r>
                      <a:endParaRPr lang="el-GR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AIDS</a:t>
                      </a:r>
                      <a:r>
                        <a:rPr lang="el-GR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↓</a:t>
                      </a:r>
                      <a:r>
                        <a:rPr lang="en-US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CD4+ →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HAART</a:t>
                      </a:r>
                      <a:endParaRPr lang="el-GR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756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Cyclospora</a:t>
                      </a:r>
                      <a:endParaRPr lang="el-GR" b="1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TMP–SMX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 7 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ημέρες</a:t>
                      </a:r>
                      <a:endParaRPr lang="el-GR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aseline="0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Παράταση θεραπείας σε ανοσοκαταστολή</a:t>
                      </a:r>
                      <a:endParaRPr lang="el-GR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677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CMV</a:t>
                      </a:r>
                      <a:endParaRPr lang="el-GR" b="1" dirty="0" smtClean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Ganciclovir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14 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ημέρες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l-GR" sz="1800" kern="1200" baseline="0" dirty="0" smtClean="0">
                        <a:solidFill>
                          <a:schemeClr val="dk1"/>
                        </a:solidFill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Valganciclovir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,  21 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Tahoma" pitchFamily="34" charset="0"/>
                          <a:cs typeface="Tahoma" pitchFamily="34" charset="0"/>
                        </a:rPr>
                        <a:t>ημέρες</a:t>
                      </a:r>
                      <a:endParaRPr lang="el-GR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>
                        <a:latin typeface="Comic Sans MS" pitchFamily="66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ΕΠΙΔΗΜΙΟΛΟΓΙΚΑ ΔΕΔΟΜΕΝΑ (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I)</a:t>
            </a:r>
            <a:endParaRPr lang="el-GR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467600" cy="471338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Salmonellosis and yersiniosis cases have decreased</a:t>
            </a:r>
            <a:r>
              <a:rPr lang="el-GR" sz="2400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Campylobacteriosis cases stable, listeriosis </a:t>
            </a: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and STEC </a:t>
            </a: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cases continue to rise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    </a:t>
            </a:r>
            <a:r>
              <a:rPr lang="en-US" sz="20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say EFSA and ECDC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14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28 January 2015</a:t>
            </a:r>
          </a:p>
          <a:p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Η δηλωθείσα επίπτωση της σαλμονέλλωσης, 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82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694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κρούσματα το 2013,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μειώνεται σταθερά από το 2004 κάτι που οφείλεται, εν μέρει, στα επιτυχημένα προγράμματα ελέγχου στη βιομηχανία των πουλερικών</a:t>
            </a:r>
          </a:p>
          <a:p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Το </a:t>
            </a:r>
            <a:r>
              <a:rPr lang="en-US" sz="2400" i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Campylobacter</a:t>
            </a:r>
            <a:r>
              <a:rPr lang="en-US" sz="2400" i="1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παραμένει το συχνότερα δηλούμενο αίτιο τροφιμογενούς λοίμωξης στις χώρες της ΕΕ, 214.779 περιστατικά το 2013</a:t>
            </a:r>
            <a:endParaRPr lang="el-GR" sz="2400" i="1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endParaRPr lang="el-GR" sz="2400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ΕΠΙΔΗΜΙΟΛΟΓΙΚΑ ΔΕΔΟΜΕΝΑ (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II)</a:t>
            </a:r>
            <a:endParaRPr lang="el-GR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Η συχνότητα δήλωσης των κρουσμάτων STEC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στις χώρες της Ευρωπαϊκής Ένωσης  από το 2006 και μετά παρουσιάζει αυξητική τάση</a:t>
            </a:r>
          </a:p>
          <a:p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Ανάλογη τάση δεν παρατηρείται στην ανίχνευση STEC</a:t>
            </a:r>
            <a:r>
              <a:rPr lang="en-US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 </a:t>
            </a:r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σε τρόφιμα και ζώα</a:t>
            </a:r>
          </a:p>
          <a:p>
            <a:r>
              <a:rPr lang="el-GR" sz="24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Περισσότερα από τα μισά (52%) δηλωθέντα κρούσματα της λοίμωξης από STEC αφορούν τον υπότυπο Ο:157</a:t>
            </a:r>
          </a:p>
          <a:p>
            <a:endParaRPr lang="el-G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ΑΝΟΣΟΠΡΟΦΥΛΑΞΗ</a:t>
            </a:r>
            <a:endParaRPr lang="el-GR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112568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l-GR" sz="2600" dirty="0" smtClean="0">
                <a:latin typeface="Comic Sans MS" pitchFamily="66" charset="0"/>
              </a:rPr>
              <a:t>Είναι χρήσιμη η παρασκευή εμβολίων έναντι εντεροπαθογόνων που μπορεί να προκαλέσουν επιδημίες</a:t>
            </a:r>
            <a:r>
              <a:rPr lang="en-US" sz="2600" dirty="0" smtClean="0">
                <a:latin typeface="Comic Sans MS" pitchFamily="66" charset="0"/>
              </a:rPr>
              <a:t>:</a:t>
            </a:r>
          </a:p>
          <a:p>
            <a:pPr lvl="1"/>
            <a:r>
              <a:rPr lang="en-US" dirty="0" err="1" smtClean="0">
                <a:latin typeface="Comic Sans MS" pitchFamily="66" charset="0"/>
              </a:rPr>
              <a:t>Norovirus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genogroup</a:t>
            </a:r>
            <a:r>
              <a:rPr lang="en-US" dirty="0" smtClean="0">
                <a:latin typeface="Comic Sans MS" pitchFamily="66" charset="0"/>
              </a:rPr>
              <a:t> I and II,</a:t>
            </a:r>
            <a:r>
              <a:rPr lang="el-GR" dirty="0" smtClean="0">
                <a:latin typeface="Comic Sans MS" pitchFamily="66" charset="0"/>
              </a:rPr>
              <a:t> κυρίως</a:t>
            </a:r>
            <a:r>
              <a:rPr lang="en-US" dirty="0" smtClean="0">
                <a:latin typeface="Comic Sans MS" pitchFamily="66" charset="0"/>
              </a:rPr>
              <a:t> GII.4)</a:t>
            </a:r>
          </a:p>
          <a:p>
            <a:pPr lvl="1"/>
            <a:r>
              <a:rPr lang="en-US" i="1" dirty="0" smtClean="0">
                <a:latin typeface="Comic Sans MS" pitchFamily="66" charset="0"/>
              </a:rPr>
              <a:t>V. cholera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ETEC</a:t>
            </a:r>
          </a:p>
          <a:p>
            <a:pPr lvl="1"/>
            <a:r>
              <a:rPr lang="en-US" i="1" dirty="0" err="1" smtClean="0">
                <a:latin typeface="Comic Sans MS" pitchFamily="66" charset="0"/>
              </a:rPr>
              <a:t>Shigella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lvl="1"/>
            <a:r>
              <a:rPr lang="en-US" i="1" dirty="0" smtClean="0">
                <a:latin typeface="Comic Sans MS" pitchFamily="66" charset="0"/>
              </a:rPr>
              <a:t>Campylobacter</a:t>
            </a:r>
            <a:r>
              <a:rPr lang="el-GR" dirty="0" smtClean="0">
                <a:latin typeface="Comic Sans MS" pitchFamily="66" charset="0"/>
              </a:rPr>
              <a:t> 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i="1" dirty="0" smtClean="0">
                <a:latin typeface="Comic Sans MS" pitchFamily="66" charset="0"/>
              </a:rPr>
              <a:t>C. difficile</a:t>
            </a:r>
            <a:endParaRPr lang="el-GR" i="1" dirty="0" smtClean="0">
              <a:latin typeface="Comic Sans MS" pitchFamily="66" charset="0"/>
            </a:endParaRPr>
          </a:p>
          <a:p>
            <a:r>
              <a:rPr lang="el-GR" sz="2600" dirty="0" smtClean="0">
                <a:latin typeface="Comic Sans MS" pitchFamily="66" charset="0"/>
              </a:rPr>
              <a:t>Σε κλινικές δοκιμές, </a:t>
            </a:r>
            <a:r>
              <a:rPr lang="el-GR" sz="2600" dirty="0" err="1" smtClean="0">
                <a:solidFill>
                  <a:srgbClr val="FFFF00"/>
                </a:solidFill>
                <a:latin typeface="Comic Sans MS" pitchFamily="66" charset="0"/>
              </a:rPr>
              <a:t>μονοκλωνικά</a:t>
            </a:r>
            <a:r>
              <a:rPr lang="el-GR" sz="26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600" dirty="0" smtClean="0">
                <a:solidFill>
                  <a:srgbClr val="FFFF00"/>
                </a:solidFill>
                <a:latin typeface="Comic Sans MS" pitchFamily="66" charset="0"/>
              </a:rPr>
              <a:t>Abs anti-toxin A </a:t>
            </a:r>
            <a:r>
              <a:rPr lang="el-GR" sz="2600" dirty="0" smtClean="0">
                <a:solidFill>
                  <a:srgbClr val="FFFF00"/>
                </a:solidFill>
                <a:latin typeface="Comic Sans MS" pitchFamily="66" charset="0"/>
              </a:rPr>
              <a:t>και</a:t>
            </a:r>
            <a:r>
              <a:rPr lang="en-US" sz="2600" dirty="0" smtClean="0">
                <a:solidFill>
                  <a:srgbClr val="FFFF00"/>
                </a:solidFill>
                <a:latin typeface="Comic Sans MS" pitchFamily="66" charset="0"/>
              </a:rPr>
              <a:t> B </a:t>
            </a:r>
            <a:r>
              <a:rPr lang="en-US" sz="2600" i="1" dirty="0" smtClean="0">
                <a:solidFill>
                  <a:srgbClr val="FFFF00"/>
                </a:solidFill>
                <a:latin typeface="Comic Sans MS" pitchFamily="66" charset="0"/>
              </a:rPr>
              <a:t>C. difficile </a:t>
            </a:r>
            <a:r>
              <a:rPr lang="el-GR" sz="2600" i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l-GR" sz="2600" dirty="0" smtClean="0">
                <a:latin typeface="Comic Sans MS" pitchFamily="66" charset="0"/>
              </a:rPr>
              <a:t>έχουν αποδειχθεί αποτελεσματικά στην πρόληψη των υποτροπών </a:t>
            </a:r>
            <a:r>
              <a:rPr lang="en-US" sz="2600" dirty="0" smtClean="0">
                <a:latin typeface="Comic Sans MS" pitchFamily="66" charset="0"/>
              </a:rPr>
              <a:t>CDAD</a:t>
            </a:r>
            <a:r>
              <a:rPr lang="el-GR" sz="2600" dirty="0" smtClean="0">
                <a:latin typeface="Comic Sans MS" pitchFamily="66" charset="0"/>
              </a:rPr>
              <a:t>  → παρασκευή  εμβολίων, αναμένονται αποτελέσματα κλινικών δοκιμών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ΟΡΙΣΜΟΣ</a:t>
            </a:r>
            <a:endParaRPr lang="el-GR" sz="2800" b="1" dirty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196000" y="1052736"/>
            <a:ext cx="6696480" cy="3384376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lvl="0"/>
            <a:r>
              <a:rPr lang="el-GR" sz="20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Διάρροια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είναι η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μεταβολή των κενώσεων του εντέρου,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η οποία χαρακτηρίζεται από :</a:t>
            </a:r>
            <a:endParaRPr lang="en-US" sz="20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αύξηση του περιεχομένου τους σε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νερό</a:t>
            </a:r>
            <a:endParaRPr lang="en-US" sz="20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αύξηση του όγκου ή/και αύξηση στη συχνότητα τους σε 3 ή περισσότερες ημερησίως</a:t>
            </a:r>
            <a:endParaRPr lang="el-GR" sz="2000" dirty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251520" y="2132856"/>
            <a:ext cx="1728192" cy="1368152"/>
          </a:xfrm>
          <a:prstGeom prst="homePlat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WHO</a:t>
            </a:r>
            <a:endParaRPr lang="el-GR" sz="2400" b="1" dirty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179512" y="4653136"/>
            <a:ext cx="2592288" cy="1584176"/>
          </a:xfrm>
          <a:prstGeom prst="homePlat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l-GR" sz="2000" b="1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Ενήλικας  με δυτικού τύπου διαιτολόγιο</a:t>
            </a:r>
            <a:endParaRPr lang="el-GR" sz="2000" b="1" dirty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843808" y="4797152"/>
            <a:ext cx="5832648" cy="129614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	Ποσότητα </a:t>
            </a:r>
            <a:r>
              <a:rPr lang="el-GR" sz="2000" dirty="0" err="1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ημισχηματισμένων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κοπράνων &gt;200-250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gr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/</a:t>
            </a:r>
            <a:r>
              <a:rPr lang="el-GR" sz="2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ημέρα</a:t>
            </a:r>
            <a:endParaRPr lang="el-GR" sz="2000" dirty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208912" cy="1124744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FFFF00"/>
                </a:solidFill>
                <a:latin typeface="Comic Sans MS" pitchFamily="66" charset="0"/>
              </a:rPr>
              <a:t>ΝΟΣΗΜΑΤΑ ΥΠΟΧΡΕΩΤΙΚΗΣ</a:t>
            </a:r>
            <a:r>
              <a:rPr lang="en-US" sz="28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l-GR" sz="2800" b="1" dirty="0" smtClean="0">
                <a:solidFill>
                  <a:srgbClr val="FFFF00"/>
                </a:solidFill>
                <a:latin typeface="Comic Sans MS" pitchFamily="66" charset="0"/>
              </a:rPr>
              <a:t>ΔΗΛΩΣΗΣ</a:t>
            </a:r>
            <a:endParaRPr lang="el-GR" sz="2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7859216" cy="5073427"/>
          </a:xfrm>
        </p:spPr>
        <p:txBody>
          <a:bodyPr>
            <a:normAutofit lnSpcReduction="10000"/>
          </a:bodyPr>
          <a:lstStyle/>
          <a:p>
            <a:r>
              <a:rPr lang="el-GR" sz="2400" dirty="0" smtClean="0">
                <a:solidFill>
                  <a:srgbClr val="FFFF00"/>
                </a:solidFill>
                <a:latin typeface="Comic Sans MS" pitchFamily="66" charset="0"/>
              </a:rPr>
              <a:t>Συρροές κρουσμάτων </a:t>
            </a:r>
            <a:r>
              <a:rPr lang="el-GR" sz="2400" dirty="0" smtClean="0">
                <a:latin typeface="Comic Sans MS" pitchFamily="66" charset="0"/>
              </a:rPr>
              <a:t>τροφιμογενούς-υδατογενούς νοσήματος (δύο ή περισσότερα συνδεδεμένα περιστατικά για τα οποία υπάρχει ένδειξη ότι είναι τροφιμογενούς ή υδατογενούς αιτιολογίας)</a:t>
            </a:r>
          </a:p>
          <a:p>
            <a:r>
              <a:rPr lang="el-GR" sz="2400" i="1" dirty="0" smtClean="0">
                <a:solidFill>
                  <a:srgbClr val="FFFF00"/>
                </a:solidFill>
                <a:latin typeface="Comic Sans MS" pitchFamily="66" charset="0"/>
              </a:rPr>
              <a:t>Salmonella</a:t>
            </a:r>
            <a:endParaRPr lang="el-GR" sz="2400" i="1" dirty="0" smtClean="0">
              <a:latin typeface="Comic Sans MS" pitchFamily="66" charset="0"/>
            </a:endParaRPr>
          </a:p>
          <a:p>
            <a:r>
              <a:rPr lang="el-GR" sz="2400" i="1" dirty="0" smtClean="0">
                <a:solidFill>
                  <a:srgbClr val="FFFF00"/>
                </a:solidFill>
                <a:latin typeface="Comic Sans MS" pitchFamily="66" charset="0"/>
              </a:rPr>
              <a:t>Shigella</a:t>
            </a:r>
            <a:r>
              <a:rPr lang="en-US" sz="2400" i="1" dirty="0" smtClean="0">
                <a:latin typeface="Comic Sans MS" pitchFamily="66" charset="0"/>
              </a:rPr>
              <a:t> </a:t>
            </a:r>
            <a:r>
              <a:rPr lang="el-GR" sz="2400" dirty="0" smtClean="0">
                <a:latin typeface="Comic Sans MS" pitchFamily="66" charset="0"/>
              </a:rPr>
              <a:t>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STEC</a:t>
            </a:r>
          </a:p>
          <a:p>
            <a:r>
              <a:rPr lang="en-US" sz="2400" i="1" dirty="0" err="1" smtClean="0">
                <a:solidFill>
                  <a:srgbClr val="FFFF00"/>
                </a:solidFill>
                <a:latin typeface="Comic Sans MS" pitchFamily="66" charset="0"/>
              </a:rPr>
              <a:t>Vibrio</a:t>
            </a:r>
            <a:r>
              <a:rPr lang="en-US" sz="2400" i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  <a:latin typeface="Comic Sans MS" pitchFamily="66" charset="0"/>
              </a:rPr>
              <a:t>cholerae</a:t>
            </a:r>
            <a:endParaRPr lang="el-GR" sz="2400" i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l-GR" sz="2400" dirty="0" smtClean="0">
                <a:latin typeface="Comic Sans MS" pitchFamily="66" charset="0"/>
              </a:rPr>
              <a:t>Υποχρεωτική δήλωση στην οικεία Δ/</a:t>
            </a:r>
            <a:r>
              <a:rPr lang="el-GR" sz="2400" dirty="0" err="1" smtClean="0">
                <a:latin typeface="Comic Sans MS" pitchFamily="66" charset="0"/>
              </a:rPr>
              <a:t>νση</a:t>
            </a:r>
            <a:r>
              <a:rPr lang="el-GR" sz="2400" dirty="0" smtClean="0">
                <a:latin typeface="Comic Sans MS" pitchFamily="66" charset="0"/>
              </a:rPr>
              <a:t> Υγείας της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l-GR" sz="2400" dirty="0" smtClean="0">
                <a:latin typeface="Comic Sans MS" pitchFamily="66" charset="0"/>
              </a:rPr>
              <a:t>Νομαρχιακής Αυτοδιοίκησης ή/και το Κέντρο Ελέγχου και Πρόληψης Νοσημάτων (ΚΕΕΛΠΝΟ)</a:t>
            </a:r>
          </a:p>
          <a:p>
            <a:pPr marL="0" indent="0"/>
            <a:r>
              <a:rPr lang="el-GR" sz="2400" dirty="0" smtClean="0">
                <a:latin typeface="Comic Sans MS" pitchFamily="66" charset="0"/>
              </a:rPr>
              <a:t> Σε περιπτώσεις επιδημιών τα καλλιεργήματα και τα δείγματα (κόπρανα) φυλάσσονται σε θερμοκρασία -7</a:t>
            </a:r>
            <a:r>
              <a:rPr lang="en-US" sz="2400" dirty="0" smtClean="0">
                <a:latin typeface="Comic Sans MS" pitchFamily="66" charset="0"/>
              </a:rPr>
              <a:t>0°C</a:t>
            </a:r>
            <a:endParaRPr lang="el-GR" sz="2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l-G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3989040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l-GR" sz="4000" dirty="0" smtClean="0">
                <a:solidFill>
                  <a:srgbClr val="FFFF00"/>
                </a:solidFill>
                <a:latin typeface="Comic Sans MS" pitchFamily="66" charset="0"/>
              </a:rPr>
              <a:t>ΕΥΧΑΡΙΣΤΩ</a:t>
            </a:r>
            <a:r>
              <a:rPr lang="en-US" sz="40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l-GR" sz="4000" dirty="0" smtClean="0">
                <a:solidFill>
                  <a:srgbClr val="FFFF00"/>
                </a:solidFill>
                <a:latin typeface="Comic Sans MS" pitchFamily="66" charset="0"/>
              </a:rPr>
              <a:t>ΓΙΑ ΤΗΝ ΠΡΟΣΟΧΗ ΣΑΣ!</a:t>
            </a:r>
            <a:endParaRPr lang="el-GR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Οξεία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: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&lt;14 ημέρες </a:t>
            </a:r>
          </a:p>
          <a:p>
            <a:pPr lvl="0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Επιμένουσα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: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14-29 ημέρες</a:t>
            </a:r>
          </a:p>
          <a:p>
            <a:pPr lvl="0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Χρόνια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:</a:t>
            </a:r>
            <a:r>
              <a:rPr lang="el-GR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≥30 ημέρες</a:t>
            </a:r>
          </a:p>
          <a:p>
            <a:pPr lvl="0"/>
            <a:endParaRPr lang="en-US" b="1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Νοσοκομειακή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: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εμφανίζεται 72 ώρες μετά την είσοδο στο νοσοκομείο</a:t>
            </a:r>
            <a:r>
              <a:rPr lang="en-US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ΟΡΙΣΜΟΙ</a:t>
            </a:r>
            <a:endParaRPr lang="el-GR" sz="2800" b="1" dirty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ΑΙΤΙΟΛΟΓΙΑ ΟΞΕΙΑΣ ΔΙΑΡΡΟΙΑΣ</a:t>
            </a:r>
            <a:endParaRPr lang="el-GR" sz="2800" b="1" dirty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5240" cy="233285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7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&gt;90%  λοιμώδη αίτια</a:t>
            </a:r>
            <a:endParaRPr lang="en-US" sz="2700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 </a:t>
            </a:r>
            <a:r>
              <a:rPr lang="el-GR" sz="27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10%  φάρμακα, αρχική εκδήλωση φλεγμονώδους νόσου εντέρου</a:t>
            </a:r>
            <a:r>
              <a:rPr lang="en-US" sz="27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</a:t>
            </a:r>
            <a:r>
              <a:rPr lang="el-GR" sz="27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ισχαιμική </a:t>
            </a:r>
            <a:r>
              <a:rPr lang="el-GR" sz="27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κολίτις</a:t>
            </a:r>
            <a:r>
              <a:rPr lang="en-US" sz="27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</a:t>
            </a:r>
            <a:r>
              <a:rPr lang="el-GR" sz="27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σύνδρομο καρκινοειδούς</a:t>
            </a:r>
            <a:r>
              <a:rPr lang="en-US" sz="27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</a:t>
            </a:r>
            <a:r>
              <a:rPr lang="el-GR" sz="27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άγχος, </a:t>
            </a:r>
            <a:r>
              <a:rPr lang="el-GR" sz="27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καφεΐνη</a:t>
            </a:r>
            <a:r>
              <a:rPr lang="el-GR" sz="27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</a:t>
            </a:r>
            <a:r>
              <a:rPr lang="en-US" sz="27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7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 σύνδρομα </a:t>
            </a:r>
            <a:r>
              <a:rPr lang="el-GR" sz="2700" dirty="0" err="1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δυσαπορρόφησης</a:t>
            </a:r>
            <a:r>
              <a:rPr lang="el-GR" sz="27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, νόσος </a:t>
            </a:r>
            <a:r>
              <a:rPr lang="en-US" sz="27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Whipple </a:t>
            </a:r>
            <a:r>
              <a:rPr lang="el-GR" sz="2700" dirty="0" smtClean="0">
                <a:latin typeface="Comic Sans MS" pitchFamily="66" charset="0"/>
                <a:ea typeface="Tahoma" pitchFamily="34" charset="0"/>
                <a:cs typeface="Tahoma" pitchFamily="34" charset="0"/>
              </a:rPr>
              <a:t>κ.α.</a:t>
            </a:r>
          </a:p>
        </p:txBody>
      </p:sp>
      <p:sp>
        <p:nvSpPr>
          <p:cNvPr id="4" name="Oval 3"/>
          <p:cNvSpPr/>
          <p:nvPr/>
        </p:nvSpPr>
        <p:spPr>
          <a:xfrm>
            <a:off x="251520" y="4077072"/>
            <a:ext cx="8496944" cy="1412776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Λοιμώδης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: </a:t>
            </a:r>
            <a:r>
              <a:rPr lang="el-GR" sz="2400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συχνά συνοδεύεται από</a:t>
            </a:r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ναυτία, εμέτους και κωλικοειδή κοιλιακά άλγη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ΟΞΕΙΑ ΛΟΙΜΩΔΗΣ ΔΙΑΡΡΟΙΑ</a:t>
            </a:r>
            <a:endParaRPr lang="el-GR" sz="2800" b="1" dirty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179512" y="3068960"/>
            <a:ext cx="2016224" cy="1296144"/>
          </a:xfrm>
          <a:prstGeom prst="homePlat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sz="2400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Συχνότερη</a:t>
            </a:r>
            <a:endParaRPr lang="el-GR" sz="2400" dirty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95736" y="1268760"/>
            <a:ext cx="6696744" cy="482453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2000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2400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l-GR" sz="24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Ενήλικες που έρχονται σε επαφή με παιδιά</a:t>
            </a: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l-GR" sz="24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Ταξιδιώτες σε αναπτυσσόμενες χώρες</a:t>
            </a: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l-GR" sz="24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Άτομα με υποκείμενη ανοσοκαταστολή</a:t>
            </a: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l-GR" sz="24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Ιστορικό γαστρεκτομής, χαμηλή γαστρική οξύτητα (πχ λήψη Η</a:t>
            </a:r>
            <a:r>
              <a:rPr lang="el-GR" sz="2400" baseline="-250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2</a:t>
            </a:r>
            <a:r>
              <a:rPr lang="el-GR" sz="24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ανταγωνιστών ή PPI) 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l-GR" sz="24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Ακραίες ηλικίες – βρέφη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και ηλικιωμένοι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l-GR" sz="24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Προηγούμενη λήψη αντιβιοτικών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l-GR" sz="24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Μειωμένη κινητικότητα εντέρου</a:t>
            </a: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l-GR" sz="2400" dirty="0" smtClean="0">
                <a:solidFill>
                  <a:schemeClr val="tx1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Διαταραχή φυσιολογικής χλωρίδας εντέρου</a:t>
            </a: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l-GR" sz="2000" dirty="0" smtClean="0">
              <a:latin typeface="Comic Sans MS" pitchFamily="66" charset="0"/>
              <a:ea typeface="Tahoma" pitchFamily="34" charset="0"/>
              <a:cs typeface="Tahoma" pitchFamily="34" charset="0"/>
            </a:endParaRPr>
          </a:p>
          <a:p>
            <a:pPr marL="228600" lvl="1" indent="-228600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l-GR" sz="2000" dirty="0"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pPr algn="ctr"/>
            <a:r>
              <a:rPr lang="el-GR" sz="2800" b="1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ΑΙΤΙΟΛΟΓΙΑ ΛΟΙΜΩΔΟΥΣ</a:t>
            </a:r>
            <a:r>
              <a:rPr lang="en-US" sz="2800" b="1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800" b="1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ΔΙΑΡΡΟΙΑΣ</a:t>
            </a:r>
            <a:endParaRPr lang="el-GR" sz="2800" b="1" dirty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4969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548680"/>
          </a:xfrm>
        </p:spPr>
        <p:txBody>
          <a:bodyPr>
            <a:noAutofit/>
          </a:bodyPr>
          <a:lstStyle/>
          <a:p>
            <a:pPr algn="ctr"/>
            <a:r>
              <a:rPr lang="el-GR" sz="28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ΑΙΤΙΟΛΟΓΙΑ ΛΟΙΜΩΔΟΥΣ</a:t>
            </a:r>
            <a:r>
              <a:rPr lang="en-US" sz="28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2800" b="1" dirty="0" smtClean="0">
                <a:solidFill>
                  <a:srgbClr val="FFFF00"/>
                </a:solidFill>
                <a:latin typeface="Comic Sans MS" pitchFamily="66" charset="0"/>
                <a:ea typeface="Tahoma" pitchFamily="34" charset="0"/>
                <a:cs typeface="Tahoma" pitchFamily="34" charset="0"/>
              </a:rPr>
              <a:t>ΔΙΑΡΡΟΙΑΣ</a:t>
            </a:r>
            <a:endParaRPr lang="el-GR" sz="2800" b="1" dirty="0">
              <a:solidFill>
                <a:srgbClr val="FFFF00"/>
              </a:solidFill>
              <a:latin typeface="Comic Sans MS" pitchFamily="66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620688"/>
          <a:ext cx="8352928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9130</TotalTime>
  <Words>3516</Words>
  <Application>Microsoft Office PowerPoint</Application>
  <PresentationFormat>On-screen Show (4:3)</PresentationFormat>
  <Paragraphs>688</Paragraphs>
  <Slides>41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Aharoni</vt:lpstr>
      <vt:lpstr>Arial</vt:lpstr>
      <vt:lpstr>Calibri</vt:lpstr>
      <vt:lpstr>Comic Sans MS</vt:lpstr>
      <vt:lpstr>Franklin Gothic Book</vt:lpstr>
      <vt:lpstr>Tahoma</vt:lpstr>
      <vt:lpstr>Wingdings</vt:lpstr>
      <vt:lpstr>Wingdings 2</vt:lpstr>
      <vt:lpstr>Technic</vt:lpstr>
      <vt:lpstr>ΟΞΕΙΑ ΛΟΙΜΩΔΗΣ ΔΙΑΡΡΟΙΑ</vt:lpstr>
      <vt:lpstr>ΕΠΙΔΗΜΙΟΛΟΓΙΑ (I)</vt:lpstr>
      <vt:lpstr>ΕΠΙΔΗΜΙΟΛΟΓΙΑ (II)</vt:lpstr>
      <vt:lpstr>ΟΡΙΣΜΟΣ</vt:lpstr>
      <vt:lpstr>ΟΡΙΣΜΟΙ</vt:lpstr>
      <vt:lpstr>ΑΙΤΙΟΛΟΓΙΑ ΟΞΕΙΑΣ ΔΙΑΡΡΟΙΑΣ</vt:lpstr>
      <vt:lpstr>ΟΞΕΙΑ ΛΟΙΜΩΔΗΣ ΔΙΑΡΡΟΙΑ</vt:lpstr>
      <vt:lpstr>ΑΙΤΙΟΛΟΓΙΑ ΛΟΙΜΩΔΟΥΣ ΔΙΑΡΡΟΙΑΣ</vt:lpstr>
      <vt:lpstr>ΑΙΤΙΟΛΟΓΙΑ ΛΟΙΜΩΔΟΥΣ ΔΙΑΡΡΟΙΑΣ</vt:lpstr>
      <vt:lpstr>ΜΕΤΑΔΟΣΗ</vt:lpstr>
      <vt:lpstr>ΠΑΘΟΓΟΝΟΙ ΜΗΧΑΝΙΣΜΟΙ</vt:lpstr>
      <vt:lpstr>ΤΟΞΙΝΕΣ</vt:lpstr>
      <vt:lpstr>PowerPoint Presentation</vt:lpstr>
      <vt:lpstr>      ΛΟΙΜΩΔΗΣ ΔΙΑΡΡΟΙΑ   ΜΙΚΡΟΣΚΟΠΙΚΗ ΕΞΕΤΑΣΗ ΚΟΠΡΑΝΩΝ</vt:lpstr>
      <vt:lpstr>ΜΙΚΡΟΒΙΟΛΟΓΙΚΟΣ ΕΛΕΓΧΟΣ ΚΟΠΡΑΝΩΝ</vt:lpstr>
      <vt:lpstr>ΘΡΕΠΤΙΚΑ ΥΛΙΚΑ ΓΙΑ ΑΠΟΜΟΝΩΣΗ ΕΝΤΕΡΟΠΑΘΟΓΟΝΩΝ</vt:lpstr>
      <vt:lpstr>ΚΑΛΛΙΕΡΓΕΙΑ  ΚΟΠΡΑΝΩΝ  ΓΙΑ ΚΟΙΝΑ ΠΑΘΟΓΟΝΑ SALMONELLA, SHIGELLA, CAMPYLOBACTER</vt:lpstr>
      <vt:lpstr>ΔΙΑΓΝΩΣΤΙΚΗ ΠΡΟΣΠΕΛΑΣΗ ΛΟΙΜΩΔΟΥΣ ΔΙΑΡΡΟΙΑΣ</vt:lpstr>
      <vt:lpstr>ΚΑΛΛΙΕΡΓΕΙΑ ΣΕ ΠΕΡΙΠΤΩΣΕΙΣ ΣΟΒΑΡΗΣ, ΑΙΜΑΤΗΡΗΣ, ΦΛΕΓΜΟΝΩΔΟΥΣ ΔΙΑΡΡΟΙΑΣ, ΣΕ ΕΠΙΜΕΝΟΥΣΑ ΔΙΑΡΡΟΙΑ ΚΑΙ ΣΕ ΕΠΙΔΗΜΙΕΣ</vt:lpstr>
      <vt:lpstr>PowerPoint Presentation</vt:lpstr>
      <vt:lpstr>PowerPoint Presentation</vt:lpstr>
      <vt:lpstr>Κλινικά χαρακτηριστικά εντερικής λοίμωξης από τα κυριότερα εντεροπαθογόνα</vt:lpstr>
      <vt:lpstr>ΔΙΑΡΡΟΙΟΓΟΝΑ E. coli  (I)</vt:lpstr>
      <vt:lpstr>ΔΙΑΡΡΟΙΟΓΟΝΑ  E. coli </vt:lpstr>
      <vt:lpstr>Διάρροια από STEC  (εντεροαιμορραγικά EHEC)</vt:lpstr>
      <vt:lpstr>ΙΟΙ</vt:lpstr>
      <vt:lpstr>ΙΟΙ</vt:lpstr>
      <vt:lpstr>Διαγνωστικές μέθοδοι για την ανίχνευση των ιών που προκαλούν οξέα διαρροϊκά σύνδρομα</vt:lpstr>
      <vt:lpstr>Πίνακας 1: Διαγνωστικές μέθοδοι για την ανίχνευση των ιών που προκαλούν οξέα διαρροϊκά σύνδρομα</vt:lpstr>
      <vt:lpstr>ΕΝΔΕΙΞΕΙΣ ΠΑΡΑΣΙΤΟΛΟΓΙΚΗΣ ΕΞΕΤΑΣΗΣ  ΚΟΠΡΑΝΩΝ</vt:lpstr>
      <vt:lpstr>PowerPoint Presentation</vt:lpstr>
      <vt:lpstr>PowerPoint Presentation</vt:lpstr>
      <vt:lpstr>Θεραπεία</vt:lpstr>
      <vt:lpstr>Αντιμικροβιακή θεραπεία</vt:lpstr>
      <vt:lpstr>Recommendations for the Treatment of Organism-Specific Enteric Infection in Adults    NEJM 2014 </vt:lpstr>
      <vt:lpstr>Recommendations for the Treatment of  Organism-Specific Enteric Infection in Adults    NEJM 2014 </vt:lpstr>
      <vt:lpstr>ΕΠΙΔΗΜΙΟΛΟΓΙΚΑ ΔΕΔΟΜΕΝΑ (I)</vt:lpstr>
      <vt:lpstr>ΕΠΙΔΗΜΙΟΛΟΓΙΚΑ ΔΕΔΟΜΕΝΑ (II)</vt:lpstr>
      <vt:lpstr>ΑΝΟΣΟΠΡΟΦΥΛΑΞΗ</vt:lpstr>
      <vt:lpstr>ΝΟΣΗΜΑΤΑ ΥΠΟΧΡΕΩΤΙΚΗΣ ΔΗΛΩΣΗΣ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ΕΠΙΔΗΜΙΟΛΟΓΙΑ</dc:title>
  <dc:creator>alex</dc:creator>
  <cp:lastModifiedBy>user</cp:lastModifiedBy>
  <cp:revision>975</cp:revision>
  <dcterms:created xsi:type="dcterms:W3CDTF">2015-01-25T16:59:59Z</dcterms:created>
  <dcterms:modified xsi:type="dcterms:W3CDTF">2019-03-08T15:03:59Z</dcterms:modified>
</cp:coreProperties>
</file>